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6" r:id="rId6"/>
    <p:sldId id="261" r:id="rId7"/>
    <p:sldId id="273" r:id="rId8"/>
    <p:sldId id="285" r:id="rId9"/>
    <p:sldId id="270" r:id="rId10"/>
    <p:sldId id="271" r:id="rId11"/>
    <p:sldId id="262" r:id="rId12"/>
    <p:sldId id="265" r:id="rId13"/>
    <p:sldId id="278" r:id="rId14"/>
    <p:sldId id="284" r:id="rId15"/>
    <p:sldId id="279" r:id="rId16"/>
    <p:sldId id="286" r:id="rId17"/>
    <p:sldId id="264" r:id="rId18"/>
    <p:sldId id="277" r:id="rId19"/>
    <p:sldId id="283" r:id="rId20"/>
  </p:sldIdLst>
  <p:sldSz cx="18288000" cy="10287000"/>
  <p:notesSz cx="6858000" cy="9144000"/>
  <p:embeddedFontLst>
    <p:embeddedFont>
      <p:font typeface="Pretendard Bold" panose="020B0600000101010101" charset="-127"/>
      <p:bold r:id="rId22"/>
    </p:embeddedFont>
    <p:embeddedFont>
      <p:font typeface="Pretendard Medium" panose="020B0600000101010101" charset="-127"/>
      <p:bold r:id="rId23"/>
    </p:embeddedFont>
    <p:embeddedFont>
      <p:font typeface="Pretendard Regular" panose="020B0600000101010101" charset="-127"/>
      <p:regular r:id="rId24"/>
    </p:embeddedFont>
    <p:embeddedFont>
      <p:font typeface="Pretendard SemiBold" panose="020B0600000101010101" charset="-127"/>
      <p:bold r:id="rId25"/>
    </p:embeddedFont>
    <p:embeddedFont>
      <p:font typeface="Noto Sans KR" panose="020B0200000000000000" pitchFamily="50" charset="-127"/>
      <p:regular r:id="rId26"/>
      <p:bold r:id="rId27"/>
    </p:embeddedFont>
    <p:embeddedFont>
      <p:font typeface="Noto Sans KR SemiBold" panose="020B0200000000000000" pitchFamily="50" charset="-127"/>
      <p:bold r:id="rId28"/>
    </p:embeddedFont>
    <p:embeddedFont>
      <p:font typeface="맑은 고딕" panose="020B0503020000020004" pitchFamily="50" charset="-127"/>
      <p:regular r:id="rId29"/>
      <p:bold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61" autoAdjust="0"/>
    <p:restoredTop sz="94622" autoAdjust="0"/>
  </p:normalViewPr>
  <p:slideViewPr>
    <p:cSldViewPr>
      <p:cViewPr varScale="1">
        <p:scale>
          <a:sx n="72" d="100"/>
          <a:sy n="72" d="100"/>
        </p:scale>
        <p:origin x="672" y="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91615D-9289-424F-A535-C5230C583C34}" type="datetimeFigureOut">
              <a:rPr lang="ko-KR" altLang="en-US" smtClean="0"/>
              <a:t>2025-10-11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D32ECE-8725-4756-B528-FE15C947D1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50334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D32ECE-8725-4756-B528-FE15C947D1E3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20644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D32ECE-8725-4756-B528-FE15C947D1E3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29361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D32ECE-8725-4756-B528-FE15C947D1E3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0873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244600" y="3302000"/>
            <a:ext cx="15671800" cy="297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9000" b="0" i="0" u="none" strike="noStrike">
                <a:solidFill>
                  <a:srgbClr val="0063BA"/>
                </a:solidFill>
                <a:ea typeface="Pretendard Bold"/>
              </a:rPr>
              <a:t>동서울대학교</a:t>
            </a:r>
            <a:r>
              <a:rPr lang="en-US" sz="9000" b="0" i="0" u="none" strike="noStrike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9000" b="0" i="0" u="none" strike="noStrike">
                <a:solidFill>
                  <a:srgbClr val="0063BA"/>
                </a:solidFill>
                <a:ea typeface="Pretendard Bold"/>
              </a:rPr>
              <a:t>학사관리</a:t>
            </a:r>
            <a:r>
              <a:rPr lang="en-US" sz="9000" b="0" i="0" u="none" strike="noStrike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9000" b="0" i="0" u="none" strike="noStrike">
                <a:solidFill>
                  <a:srgbClr val="0063BA"/>
                </a:solidFill>
                <a:ea typeface="Pretendard Bold"/>
              </a:rPr>
              <a:t>시스템</a:t>
            </a:r>
            <a:r>
              <a:rPr lang="en-US" sz="9000" b="0" i="0" u="none" strike="noStrike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9000" b="0" i="0" u="none" strike="noStrike">
                <a:solidFill>
                  <a:srgbClr val="0063BA"/>
                </a:solidFill>
                <a:ea typeface="Pretendard Bold"/>
              </a:rPr>
              <a:t>개선</a:t>
            </a:r>
            <a:r>
              <a:rPr lang="en-US" sz="9000" b="0" i="0" u="none" strike="noStrike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9000" b="0" i="0" u="none" strike="noStrike">
                <a:solidFill>
                  <a:srgbClr val="0063BA"/>
                </a:solidFill>
                <a:ea typeface="Pretendard Bold"/>
              </a:rPr>
              <a:t>프로젝트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320800" y="6515100"/>
            <a:ext cx="155067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altLang="en-US" sz="2500" b="0" i="0" u="none" strike="noStrike" dirty="0">
                <a:solidFill>
                  <a:srgbClr val="000000"/>
                </a:solidFill>
                <a:ea typeface="Pretendard Regular"/>
              </a:rPr>
              <a:t>기존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Regular"/>
              </a:rPr>
              <a:t>학사관리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altLang="en-US" sz="2500" b="0" i="0" u="none" strike="noStrike" dirty="0">
                <a:solidFill>
                  <a:srgbClr val="000000"/>
                </a:solidFill>
                <a:latin typeface="Pretendard Regular"/>
              </a:rPr>
              <a:t>시스템보다 </a:t>
            </a:r>
            <a:r>
              <a:rPr lang="ko-KR" altLang="en-US" sz="2500" b="0" i="0" u="none" strike="noStrike" dirty="0" err="1">
                <a:solidFill>
                  <a:srgbClr val="000000"/>
                </a:solidFill>
                <a:latin typeface="Pretendard Regular"/>
              </a:rPr>
              <a:t>향샹된</a:t>
            </a:r>
            <a:r>
              <a:rPr lang="ko-KR" altLang="en-US" sz="2500" b="0" i="0" u="none" strike="noStrike" dirty="0">
                <a:solidFill>
                  <a:srgbClr val="000000"/>
                </a:solidFill>
                <a:latin typeface="Pretendard Regular"/>
              </a:rPr>
              <a:t> 학사관리 시스템 구현</a:t>
            </a:r>
            <a:endParaRPr lang="ko-KR" sz="2500" b="0" i="0" u="none" strike="noStrike" dirty="0">
              <a:solidFill>
                <a:srgbClr val="000000"/>
              </a:solidFill>
              <a:ea typeface="Pretendard Regular"/>
            </a:endParaRP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9588500"/>
            <a:ext cx="16903700" cy="127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1206500"/>
            <a:ext cx="143002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7800" y="8978900"/>
            <a:ext cx="14300200" cy="127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698500" y="1244600"/>
            <a:ext cx="7340600" cy="749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4200" b="0" i="0" u="none" strike="noStrike" dirty="0">
                <a:solidFill>
                  <a:srgbClr val="0063BA"/>
                </a:solidFill>
                <a:ea typeface="Pretendard Bold"/>
              </a:rPr>
              <a:t>데이터베이스 테이블 설계</a:t>
            </a:r>
            <a:endParaRPr lang="en-US" sz="4200" b="0" i="0" u="none" strike="noStrike" dirty="0">
              <a:solidFill>
                <a:srgbClr val="0063BA"/>
              </a:solidFill>
              <a:latin typeface="Pretendard Bold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BA826E5-0203-A67F-2CAB-DADD5AD355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5675" y="2027583"/>
            <a:ext cx="12536650" cy="7430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7842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2476500"/>
            <a:ext cx="14300200" cy="14986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8128000" y="4241800"/>
            <a:ext cx="9525000" cy="1168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인터넷만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된다면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 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하드웨어의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성능과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상관없이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동작되게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한다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.</a:t>
            </a:r>
          </a:p>
          <a:p>
            <a:pPr lvl="0" algn="l">
              <a:lnSpc>
                <a:spcPct val="116199"/>
              </a:lnSpc>
            </a:pPr>
            <a:r>
              <a:rPr lang="en-US" altLang="ko-KR" sz="2200" b="0" i="0" u="none" strike="noStrike" dirty="0">
                <a:solidFill>
                  <a:srgbClr val="000000"/>
                </a:solidFill>
                <a:latin typeface="Pretendard Regular"/>
              </a:rPr>
              <a:t>-</a:t>
            </a:r>
            <a:r>
              <a:rPr lang="en-US" altLang="ko-KR" sz="2200" b="0" i="0" u="none" strike="noStrike" dirty="0">
                <a:solidFill>
                  <a:srgbClr val="000000"/>
                </a:solidFill>
                <a:ea typeface="Pretendard Regular"/>
              </a:rPr>
              <a:t> 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램의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경우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여러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탭이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존재할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경우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문제가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발생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 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할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수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있기에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여러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탭이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 err="1">
                <a:solidFill>
                  <a:srgbClr val="000000"/>
                </a:solidFill>
                <a:ea typeface="Pretendard Regular"/>
              </a:rPr>
              <a:t>필요없게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</a:p>
          <a:p>
            <a:pPr lvl="0" algn="l">
              <a:lnSpc>
                <a:spcPct val="116199"/>
              </a:lnSpc>
            </a:pPr>
            <a:r>
              <a:rPr lang="en-US" altLang="ko-KR" sz="2200" b="0" i="0" u="none" strike="noStrike" dirty="0">
                <a:solidFill>
                  <a:srgbClr val="000000"/>
                </a:solidFill>
                <a:ea typeface="Pretendard Regular"/>
              </a:rPr>
              <a:t>   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설계하여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램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사용량을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최소화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한다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302000" y="4635500"/>
            <a:ext cx="46355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400" b="0" i="0" u="none" strike="noStrike">
                <a:solidFill>
                  <a:srgbClr val="000000"/>
                </a:solidFill>
                <a:ea typeface="Pretendard Medium"/>
              </a:rPr>
              <a:t>사용자</a:t>
            </a:r>
            <a:r>
              <a:rPr lang="en-US" sz="24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Medium"/>
              </a:rPr>
              <a:t>하드웨어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14700" y="1206500"/>
            <a:ext cx="14300200" cy="127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14700" y="2451100"/>
            <a:ext cx="14300200" cy="12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14700" y="3975100"/>
            <a:ext cx="14300200" cy="12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14700" y="5664200"/>
            <a:ext cx="14300200" cy="127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14700" y="9804400"/>
            <a:ext cx="14300200" cy="127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8089900" y="5930900"/>
            <a:ext cx="9525000" cy="1168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 du.porta.com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도메인을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DNS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에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등록하고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AWS Route 53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또는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기존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DNS     </a:t>
            </a:r>
          </a:p>
          <a:p>
            <a:pPr lvl="0" algn="l">
              <a:lnSpc>
                <a:spcPct val="116199"/>
              </a:lnSpc>
            </a:pPr>
            <a:r>
              <a:rPr lang="en-US" altLang="ko-KR" sz="2200" dirty="0">
                <a:solidFill>
                  <a:srgbClr val="000000"/>
                </a:solidFill>
                <a:latin typeface="Pretendard Regular"/>
                <a:ea typeface="Pretendard Regular"/>
              </a:rPr>
              <a:t> 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서비스를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 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통해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관리하여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사용자가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해당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URL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을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입력했을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때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메인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포털로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연결되도록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</a:p>
          <a:p>
            <a:pPr lvl="0" algn="l">
              <a:lnSpc>
                <a:spcPct val="116199"/>
              </a:lnSpc>
            </a:pPr>
            <a:r>
              <a:rPr lang="en-US" altLang="ko-KR" sz="2200" dirty="0">
                <a:solidFill>
                  <a:srgbClr val="000000"/>
                </a:solidFill>
                <a:latin typeface="Pretendard Regular"/>
                <a:ea typeface="Pretendard Regular"/>
              </a:rPr>
              <a:t> 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구성합니다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302000" y="6311900"/>
            <a:ext cx="46355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400" b="0" i="0" u="none" strike="noStrike">
                <a:solidFill>
                  <a:srgbClr val="000000"/>
                </a:solidFill>
                <a:ea typeface="Pretendard Medium"/>
              </a:rPr>
              <a:t>웹사이트</a:t>
            </a:r>
            <a:r>
              <a:rPr lang="en-US" sz="24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Medium"/>
              </a:rPr>
              <a:t>통신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14700" y="7340600"/>
            <a:ext cx="14300200" cy="127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7937500" y="7620000"/>
            <a:ext cx="10769600" cy="1168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altLang="ko-KR" sz="2200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en-US" altLang="ko-KR" sz="2200" b="0" i="0" u="none" strike="noStrike" dirty="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데이터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처리를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위해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30GB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정도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저장공간만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확보하여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이를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위해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AWS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의</a:t>
            </a:r>
            <a:r>
              <a:rPr lang="en-US" altLang="ko-KR" sz="2200" dirty="0">
                <a:solidFill>
                  <a:srgbClr val="000000"/>
                </a:solidFill>
                <a:latin typeface="Pretendard Regular"/>
                <a:ea typeface="Pretendard Regular"/>
              </a:rPr>
              <a:t> </a:t>
            </a:r>
            <a:r>
              <a:rPr lang="ko-KR" sz="2200" b="0" i="0" u="none" strike="noStrike" dirty="0" err="1">
                <a:solidFill>
                  <a:srgbClr val="000000"/>
                </a:solidFill>
                <a:ea typeface="Pretendard Regular"/>
              </a:rPr>
              <a:t>무료티어</a:t>
            </a:r>
            <a:r>
              <a:rPr lang="en-US" altLang="ko-KR" sz="2200" b="0" i="0" u="none" strike="noStrike" dirty="0">
                <a:solidFill>
                  <a:srgbClr val="000000"/>
                </a:solidFill>
                <a:ea typeface="Pretendard Regular"/>
              </a:rPr>
              <a:t> </a:t>
            </a:r>
            <a:r>
              <a:rPr lang="ko-KR" altLang="ko-KR" sz="2200" b="0" i="0" u="none" strike="noStrike" dirty="0">
                <a:solidFill>
                  <a:srgbClr val="000000"/>
                </a:solidFill>
                <a:ea typeface="Pretendard Regular"/>
              </a:rPr>
              <a:t>에서</a:t>
            </a:r>
            <a:r>
              <a:rPr lang="en-US" altLang="ko-KR" sz="2200" b="0" i="0" u="none" strike="noStrike" dirty="0">
                <a:solidFill>
                  <a:srgbClr val="000000"/>
                </a:solidFill>
                <a:latin typeface="Pretendard Regular"/>
              </a:rPr>
              <a:t>         </a:t>
            </a:r>
            <a:endParaRPr lang="en-US" altLang="ko-KR" sz="2200" b="0" i="0" u="none" strike="noStrike" dirty="0">
              <a:solidFill>
                <a:srgbClr val="000000"/>
              </a:solidFill>
              <a:ea typeface="Pretendard Regular"/>
            </a:endParaRPr>
          </a:p>
          <a:p>
            <a:pPr lvl="0" algn="l">
              <a:lnSpc>
                <a:spcPct val="116199"/>
              </a:lnSpc>
            </a:pPr>
            <a:r>
              <a:rPr lang="en-US" altLang="ko-KR" sz="2200" b="0" i="0" u="none" strike="noStrike" dirty="0">
                <a:solidFill>
                  <a:srgbClr val="000000"/>
                </a:solidFill>
                <a:ea typeface="Pretendard Regular"/>
              </a:rPr>
              <a:t>   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제공하는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저장소와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더불어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구글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드라이브를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서브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저장소로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활용하여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30GB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정도의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   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저장공간을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확보한다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.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만일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추가적인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용량확장일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경우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 err="1">
                <a:solidFill>
                  <a:srgbClr val="000000"/>
                </a:solidFill>
                <a:ea typeface="Pretendard Regular"/>
              </a:rPr>
              <a:t>유로티어를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사용을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통해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가능하다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302000" y="8001000"/>
            <a:ext cx="46355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400" b="0" i="0" u="none" strike="noStrike">
                <a:solidFill>
                  <a:srgbClr val="000000"/>
                </a:solidFill>
                <a:ea typeface="Pretendard Medium"/>
              </a:rPr>
              <a:t>서버</a:t>
            </a:r>
            <a:r>
              <a:rPr lang="en-US" sz="24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Medium"/>
              </a:rPr>
              <a:t>하드웨어</a:t>
            </a:r>
          </a:p>
        </p:txBody>
      </p:sp>
      <p:pic>
        <p:nvPicPr>
          <p:cNvPr id="17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14700" y="9042400"/>
            <a:ext cx="14300200" cy="127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698500" y="1244600"/>
            <a:ext cx="3784600" cy="749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4200" b="0" i="0" u="none" strike="noStrike" dirty="0">
                <a:solidFill>
                  <a:srgbClr val="0063BA"/>
                </a:solidFill>
                <a:ea typeface="Pretendard Bold"/>
              </a:rPr>
              <a:t>통신</a:t>
            </a:r>
            <a:r>
              <a:rPr lang="en-US" sz="4200" b="0" i="0" u="none" strike="noStrike" dirty="0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4200" b="0" i="0" u="none" strike="noStrike" dirty="0">
                <a:solidFill>
                  <a:srgbClr val="0063BA"/>
                </a:solidFill>
                <a:ea typeface="Pretendard Bold"/>
              </a:rPr>
              <a:t>및</a:t>
            </a:r>
            <a:r>
              <a:rPr lang="en-US" sz="4200" b="0" i="0" u="none" strike="noStrike" dirty="0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4200" b="0" i="0" u="none" strike="noStrike" dirty="0">
                <a:solidFill>
                  <a:srgbClr val="0063BA"/>
                </a:solidFill>
                <a:ea typeface="Pretendard Bold"/>
              </a:rPr>
              <a:t>하드웨어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934200" y="2959100"/>
            <a:ext cx="6210300" cy="558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클라이언트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통신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및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서버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하드웨어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구성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 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1206500"/>
            <a:ext cx="143002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9804400"/>
            <a:ext cx="14300200" cy="127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689665" y="1114481"/>
            <a:ext cx="6464300" cy="749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116199"/>
              </a:lnSpc>
            </a:pPr>
            <a:r>
              <a:rPr lang="ko-KR" altLang="en-US" sz="4400" dirty="0">
                <a:solidFill>
                  <a:srgbClr val="0063BA"/>
                </a:solidFill>
                <a:ea typeface="Pretendard SemiBold"/>
              </a:rPr>
              <a:t>현재 작업 현황</a:t>
            </a:r>
            <a:endParaRPr lang="ko-KR" altLang="ko-KR" sz="4400" dirty="0">
              <a:solidFill>
                <a:srgbClr val="0063BA"/>
              </a:solidFill>
              <a:ea typeface="Pretendard SemiBold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1E6EA940-E63F-A1CA-F372-E49BA03453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1863781"/>
            <a:ext cx="12336655" cy="7858974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16CD0C-F66D-D2A0-2F76-B06E600DF4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C07912A8-6537-9B37-FE64-079B65CDD1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125F8FF5-DC0A-C731-9F8D-1033F64114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F4414158-8C8B-73DD-8AE3-129CA310B4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1206500"/>
            <a:ext cx="14300200" cy="127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5F437968-2AA0-24F9-47D9-966C11FEA6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9804400"/>
            <a:ext cx="14300200" cy="12700"/>
          </a:xfrm>
          <a:prstGeom prst="rect">
            <a:avLst/>
          </a:prstGeom>
        </p:spPr>
      </p:pic>
      <p:sp>
        <p:nvSpPr>
          <p:cNvPr id="8" name="TextBox 4">
            <a:extLst>
              <a:ext uri="{FF2B5EF4-FFF2-40B4-BE49-F238E27FC236}">
                <a16:creationId xmlns:a16="http://schemas.microsoft.com/office/drawing/2014/main" id="{CE8CCCFC-A7E8-3CFB-3296-BDFCA895DA5A}"/>
              </a:ext>
            </a:extLst>
          </p:cNvPr>
          <p:cNvSpPr txBox="1"/>
          <p:nvPr/>
        </p:nvSpPr>
        <p:spPr>
          <a:xfrm>
            <a:off x="762000" y="721691"/>
            <a:ext cx="14338300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ko-KR" altLang="en-US" sz="3200" dirty="0">
                <a:solidFill>
                  <a:srgbClr val="0063BA"/>
                </a:solidFill>
                <a:ea typeface="Pretendard SemiBold"/>
              </a:rPr>
              <a:t>현재 작업 현황</a:t>
            </a:r>
            <a:endParaRPr lang="ko-KR" sz="3200" b="0" i="0" u="none" strike="noStrike" dirty="0">
              <a:solidFill>
                <a:srgbClr val="0063BA"/>
              </a:solidFill>
              <a:ea typeface="Pretendard SemiBold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FF97113-D8AC-4BF6-D52D-BFD4C649DC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619" y="1188002"/>
            <a:ext cx="17280762" cy="8811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1126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BF9C5B-59AB-034B-07DD-DDEA93D294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A6674869-CFD2-C18D-1AF8-573375BFC7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1312D49E-BE2B-2625-C8B5-BC44AA143E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95253A5D-FFB4-37CF-4AD1-13316C8E4C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1206500"/>
            <a:ext cx="14300200" cy="127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1F8790DA-0599-1E3A-7C4C-5004BE02B9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9804400"/>
            <a:ext cx="14300200" cy="12700"/>
          </a:xfrm>
          <a:prstGeom prst="rect">
            <a:avLst/>
          </a:prstGeom>
        </p:spPr>
      </p:pic>
      <p:sp>
        <p:nvSpPr>
          <p:cNvPr id="8" name="TextBox 4">
            <a:extLst>
              <a:ext uri="{FF2B5EF4-FFF2-40B4-BE49-F238E27FC236}">
                <a16:creationId xmlns:a16="http://schemas.microsoft.com/office/drawing/2014/main" id="{2B9BBA97-CBDB-4AFD-9B15-C504AE220654}"/>
              </a:ext>
            </a:extLst>
          </p:cNvPr>
          <p:cNvSpPr txBox="1"/>
          <p:nvPr/>
        </p:nvSpPr>
        <p:spPr>
          <a:xfrm>
            <a:off x="762000" y="721691"/>
            <a:ext cx="14338300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ko-KR" altLang="en-US" sz="3200" dirty="0">
                <a:solidFill>
                  <a:srgbClr val="0063BA"/>
                </a:solidFill>
                <a:ea typeface="Pretendard SemiBold"/>
              </a:rPr>
              <a:t>현재 작업 현황</a:t>
            </a:r>
            <a:endParaRPr lang="ko-KR" sz="3200" b="0" i="0" u="none" strike="noStrike" dirty="0">
              <a:solidFill>
                <a:srgbClr val="0063BA"/>
              </a:solidFill>
              <a:ea typeface="Pretendard SemiBold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7E29600-ACC0-268D-FFB2-87DD794B5F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850" y="1677958"/>
            <a:ext cx="13944600" cy="7381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5358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5C116D-A596-8246-4846-5102072085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D0248F42-3CBD-3189-5336-5BCBAB1239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8EE3F508-8DC3-69A1-450C-10A573C9B4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033AF954-9448-6C2D-0BD0-B49E17353F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1206500"/>
            <a:ext cx="14300200" cy="127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55AC272E-033B-F386-4564-48B85F4F84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9804400"/>
            <a:ext cx="14300200" cy="12700"/>
          </a:xfrm>
          <a:prstGeom prst="rect">
            <a:avLst/>
          </a:prstGeom>
        </p:spPr>
      </p:pic>
      <p:sp>
        <p:nvSpPr>
          <p:cNvPr id="8" name="TextBox 4">
            <a:extLst>
              <a:ext uri="{FF2B5EF4-FFF2-40B4-BE49-F238E27FC236}">
                <a16:creationId xmlns:a16="http://schemas.microsoft.com/office/drawing/2014/main" id="{25B733F1-5F1A-C945-5AC1-C2BDFD299694}"/>
              </a:ext>
            </a:extLst>
          </p:cNvPr>
          <p:cNvSpPr txBox="1"/>
          <p:nvPr/>
        </p:nvSpPr>
        <p:spPr>
          <a:xfrm>
            <a:off x="762000" y="721691"/>
            <a:ext cx="14338300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ko-KR" altLang="en-US" sz="3200" dirty="0">
                <a:solidFill>
                  <a:srgbClr val="0063BA"/>
                </a:solidFill>
                <a:ea typeface="Pretendard SemiBold"/>
              </a:rPr>
              <a:t>현재 작업 현황</a:t>
            </a:r>
            <a:endParaRPr lang="ko-KR" sz="3200" b="0" i="0" u="none" strike="noStrike" dirty="0">
              <a:solidFill>
                <a:srgbClr val="0063BA"/>
              </a:solidFill>
              <a:ea typeface="Pretendard SemiBold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F5E9BEB-8310-1CE3-4D1F-031ED53A1E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2324100"/>
            <a:ext cx="8017565" cy="601289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86065B1-75EB-7EA8-15B5-5CFFB13034A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600" y="2215686"/>
            <a:ext cx="8534400" cy="613218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E9C2CDE-2AC1-DBEF-4BCE-B8120A3F90FE}"/>
              </a:ext>
            </a:extLst>
          </p:cNvPr>
          <p:cNvSpPr txBox="1"/>
          <p:nvPr/>
        </p:nvSpPr>
        <p:spPr>
          <a:xfrm>
            <a:off x="3581400" y="1686052"/>
            <a:ext cx="1828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성적</a:t>
            </a:r>
            <a:endParaRPr lang="ko-KR" altLang="en-US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B97C8D5-3ED6-FD1B-8141-E3019F20391E}"/>
              </a:ext>
            </a:extLst>
          </p:cNvPr>
          <p:cNvSpPr txBox="1"/>
          <p:nvPr/>
        </p:nvSpPr>
        <p:spPr>
          <a:xfrm>
            <a:off x="11963400" y="1615959"/>
            <a:ext cx="3048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>
                <a:latin typeface="Noto Sans KR" panose="020B0200000000000000" pitchFamily="50" charset="-127"/>
                <a:ea typeface="Noto Sans KR" panose="020B0200000000000000" pitchFamily="50" charset="-127"/>
              </a:rPr>
              <a:t>휴학 및 복학</a:t>
            </a:r>
            <a:endParaRPr lang="ko-KR" altLang="en-US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169550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7D0F3A-093D-00AD-71C9-93012804E5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5031CD0B-1E10-024D-0510-91B254FED1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90A0132F-D2F0-C98A-2B14-3A3D238186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42AA3535-72FA-AD82-DEEF-D6F1A7EB22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1206500"/>
            <a:ext cx="14300200" cy="127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735D4DE3-182C-B75A-EB64-D15E6BD628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9804400"/>
            <a:ext cx="14300200" cy="12700"/>
          </a:xfrm>
          <a:prstGeom prst="rect">
            <a:avLst/>
          </a:prstGeom>
        </p:spPr>
      </p:pic>
      <p:sp>
        <p:nvSpPr>
          <p:cNvPr id="8" name="TextBox 4">
            <a:extLst>
              <a:ext uri="{FF2B5EF4-FFF2-40B4-BE49-F238E27FC236}">
                <a16:creationId xmlns:a16="http://schemas.microsoft.com/office/drawing/2014/main" id="{41C3326C-A2AC-9BC3-6AEA-062E8FCE5F16}"/>
              </a:ext>
            </a:extLst>
          </p:cNvPr>
          <p:cNvSpPr txBox="1"/>
          <p:nvPr/>
        </p:nvSpPr>
        <p:spPr>
          <a:xfrm>
            <a:off x="762000" y="721691"/>
            <a:ext cx="14338300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ko-KR" altLang="en-US" sz="3200" dirty="0">
                <a:solidFill>
                  <a:srgbClr val="0063BA"/>
                </a:solidFill>
                <a:ea typeface="Pretendard SemiBold"/>
              </a:rPr>
              <a:t>현재 작업 현황</a:t>
            </a:r>
            <a:endParaRPr lang="ko-KR" sz="3200" b="0" i="0" u="none" strike="noStrike" dirty="0">
              <a:solidFill>
                <a:srgbClr val="0063BA"/>
              </a:solidFill>
              <a:ea typeface="Pretendard SemiBold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9A7CA09B-6C05-E2EA-A065-027DA5A733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2933700"/>
            <a:ext cx="8361531" cy="517061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FEEFE57-3476-0FA7-CDB2-45EE8839144B}"/>
              </a:ext>
            </a:extLst>
          </p:cNvPr>
          <p:cNvSpPr txBox="1"/>
          <p:nvPr/>
        </p:nvSpPr>
        <p:spPr>
          <a:xfrm>
            <a:off x="381000" y="2087451"/>
            <a:ext cx="2933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err="1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프론트엔드</a:t>
            </a:r>
            <a:r>
              <a:rPr lang="ko-KR" altLang="en-US" sz="28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요청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13798AA-C4C8-7827-4D95-413A9C7E4C6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5400" y="2891314"/>
            <a:ext cx="8361531" cy="518796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2088C15-4954-B2ED-FF99-E6A7EEDB2608}"/>
              </a:ext>
            </a:extLst>
          </p:cNvPr>
          <p:cNvSpPr txBox="1"/>
          <p:nvPr/>
        </p:nvSpPr>
        <p:spPr>
          <a:xfrm>
            <a:off x="9144000" y="2140640"/>
            <a:ext cx="2933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백엔드</a:t>
            </a:r>
            <a:r>
              <a:rPr lang="ko-KR" altLang="en-US" sz="28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응답</a:t>
            </a:r>
          </a:p>
        </p:txBody>
      </p:sp>
    </p:spTree>
    <p:extLst>
      <p:ext uri="{BB962C8B-B14F-4D97-AF65-F5344CB8AC3E}">
        <p14:creationId xmlns:p14="http://schemas.microsoft.com/office/powerpoint/2010/main" val="4123368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685800" y="825500"/>
            <a:ext cx="17030700" cy="749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4200" b="0" i="0" u="none" strike="noStrike">
                <a:solidFill>
                  <a:srgbClr val="0063BA"/>
                </a:solidFill>
                <a:ea typeface="Pretendard Bold"/>
              </a:rPr>
              <a:t>프로젝트</a:t>
            </a:r>
            <a:r>
              <a:rPr lang="en-US" sz="4200" b="0" i="0" u="none" strike="noStrike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4200" b="0" i="0" u="none" strike="noStrike">
                <a:solidFill>
                  <a:srgbClr val="0063BA"/>
                </a:solidFill>
                <a:ea typeface="Pretendard Bold"/>
              </a:rPr>
              <a:t>일정</a:t>
            </a:r>
            <a:r>
              <a:rPr lang="en-US" sz="4200" b="0" i="0" u="none" strike="noStrike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4200" b="0" i="0" u="none" strike="noStrike">
                <a:solidFill>
                  <a:srgbClr val="0063BA"/>
                </a:solidFill>
                <a:ea typeface="Pretendard Bold"/>
              </a:rPr>
              <a:t>및</a:t>
            </a:r>
            <a:r>
              <a:rPr lang="en-US" sz="4200" b="0" i="0" u="none" strike="noStrike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4200" b="0" i="0" u="none" strike="noStrike">
                <a:solidFill>
                  <a:srgbClr val="0063BA"/>
                </a:solidFill>
                <a:ea typeface="Pretendard Bold"/>
              </a:rPr>
              <a:t>마일스톤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" y="3098800"/>
            <a:ext cx="4064000" cy="12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66585" y="2309743"/>
            <a:ext cx="4051300" cy="7874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9283700" y="3467100"/>
            <a:ext cx="4114800" cy="156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요구사항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분석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사용자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인터페이스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요구사항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통신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요구사항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  -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기능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요구사항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 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09100" y="3098800"/>
            <a:ext cx="4064000" cy="127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9448800" y="2476500"/>
            <a:ext cx="37846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5~6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월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90600" y="2311400"/>
            <a:ext cx="4051300" cy="7874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3665200" y="3467100"/>
            <a:ext cx="4114800" cy="156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데이터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베이스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설계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자바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스크립트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학습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-next.js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학습</a:t>
            </a:r>
          </a:p>
          <a:p>
            <a:pPr lvl="0" algn="ctr">
              <a:lnSpc>
                <a:spcPct val="116199"/>
              </a:lnSpc>
            </a:pPr>
            <a:endParaRPr lang="ko-KR" sz="2200" b="0" i="0" u="none" strike="noStrike">
              <a:solidFill>
                <a:srgbClr val="000000"/>
              </a:solidFill>
              <a:ea typeface="Pretendard Regular"/>
            </a:endParaRP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90600" y="3098800"/>
            <a:ext cx="4064000" cy="127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3830300" y="2476500"/>
            <a:ext cx="37846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6~7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월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7600" y="2311400"/>
            <a:ext cx="4051300" cy="7874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4902200" y="3467100"/>
            <a:ext cx="4114800" cy="156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전채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계획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일정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조율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 -wbs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차트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구성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개발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환경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선택</a:t>
            </a: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7600" y="3098800"/>
            <a:ext cx="4051300" cy="127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5067300" y="2476500"/>
            <a:ext cx="37846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4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월</a:t>
            </a:r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7600" y="2311400"/>
            <a:ext cx="4064000" cy="127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" y="2311400"/>
            <a:ext cx="4064000" cy="127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09100" y="2311400"/>
            <a:ext cx="4064000" cy="127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90600" y="2311400"/>
            <a:ext cx="4064000" cy="127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7600" y="6159500"/>
            <a:ext cx="4064000" cy="12700"/>
          </a:xfrm>
          <a:prstGeom prst="rect">
            <a:avLst/>
          </a:prstGeom>
        </p:spPr>
      </p:pic>
      <p:grpSp>
        <p:nvGrpSpPr>
          <p:cNvPr id="23" name="Group 2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4" name="Picture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400" y="2311400"/>
            <a:ext cx="4051300" cy="787400"/>
          </a:xfrm>
          <a:prstGeom prst="rect">
            <a:avLst/>
          </a:prstGeom>
        </p:spPr>
      </p:pic>
      <p:grpSp>
        <p:nvGrpSpPr>
          <p:cNvPr id="25" name="Group 2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6" name="TextBox 26"/>
          <p:cNvSpPr txBox="1"/>
          <p:nvPr/>
        </p:nvSpPr>
        <p:spPr>
          <a:xfrm>
            <a:off x="508000" y="3467100"/>
            <a:ext cx="4114800" cy="1168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주제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선택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팀원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구성</a:t>
            </a:r>
          </a:p>
          <a:p>
            <a:pPr lvl="0" algn="ctr">
              <a:lnSpc>
                <a:spcPct val="116199"/>
              </a:lnSpc>
            </a:pPr>
            <a:endParaRPr lang="ko-KR" sz="2200" b="0" i="0" u="none" strike="noStrike">
              <a:solidFill>
                <a:srgbClr val="000000"/>
              </a:solidFill>
              <a:ea typeface="Pretendard Regular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673100" y="2476500"/>
            <a:ext cx="37846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3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월</a:t>
            </a:r>
          </a:p>
        </p:txBody>
      </p:sp>
      <p:pic>
        <p:nvPicPr>
          <p:cNvPr id="28" name="Picture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" y="6146800"/>
            <a:ext cx="4064000" cy="127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09100" y="6134100"/>
            <a:ext cx="4051300" cy="127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90600" y="6159500"/>
            <a:ext cx="4064000" cy="12700"/>
          </a:xfrm>
          <a:prstGeom prst="rect">
            <a:avLst/>
          </a:prstGeom>
        </p:spPr>
      </p:pic>
      <p:grpSp>
        <p:nvGrpSpPr>
          <p:cNvPr id="31" name="Group 3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2" name="Picture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" y="7048500"/>
            <a:ext cx="4064000" cy="1270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66585" y="6261100"/>
            <a:ext cx="4051300" cy="787400"/>
          </a:xfrm>
          <a:prstGeom prst="rect">
            <a:avLst/>
          </a:prstGeom>
        </p:spPr>
      </p:pic>
      <p:sp>
        <p:nvSpPr>
          <p:cNvPr id="34" name="TextBox 34"/>
          <p:cNvSpPr txBox="1"/>
          <p:nvPr/>
        </p:nvSpPr>
        <p:spPr>
          <a:xfrm>
            <a:off x="9283700" y="7429500"/>
            <a:ext cx="4114800" cy="2349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endParaRPr lang="ko-KR" sz="2200" b="0" i="0" u="none" strike="noStrike" dirty="0">
              <a:solidFill>
                <a:srgbClr val="000000"/>
              </a:solidFill>
              <a:ea typeface="Pretendard Regular"/>
            </a:endParaRPr>
          </a:p>
          <a:p>
            <a:pPr lvl="0" algn="ctr">
              <a:lnSpc>
                <a:spcPct val="116199"/>
              </a:lnSpc>
            </a:pPr>
            <a:endParaRPr lang="ko-KR" sz="2200" b="0" i="0" u="none" strike="noStrike" dirty="0">
              <a:solidFill>
                <a:srgbClr val="000000"/>
              </a:solidFill>
              <a:ea typeface="Pretendard Regular"/>
            </a:endParaRPr>
          </a:p>
        </p:txBody>
      </p:sp>
      <p:pic>
        <p:nvPicPr>
          <p:cNvPr id="35" name="Picture 3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09100" y="7048500"/>
            <a:ext cx="4064000" cy="12700"/>
          </a:xfrm>
          <a:prstGeom prst="rect">
            <a:avLst/>
          </a:prstGeom>
        </p:spPr>
      </p:pic>
      <p:sp>
        <p:nvSpPr>
          <p:cNvPr id="36" name="TextBox 36"/>
          <p:cNvSpPr txBox="1"/>
          <p:nvPr/>
        </p:nvSpPr>
        <p:spPr>
          <a:xfrm>
            <a:off x="9448800" y="6426200"/>
            <a:ext cx="37846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altLang="ko-KR" sz="2500" dirty="0">
                <a:solidFill>
                  <a:srgbClr val="000000"/>
                </a:solidFill>
                <a:latin typeface="Pretendard Medium"/>
                <a:ea typeface="Pretendard Medium"/>
              </a:rPr>
              <a:t>10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월</a:t>
            </a:r>
          </a:p>
        </p:txBody>
      </p:sp>
      <p:pic>
        <p:nvPicPr>
          <p:cNvPr id="37" name="Picture 3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03300" y="6261100"/>
            <a:ext cx="4051300" cy="787400"/>
          </a:xfrm>
          <a:prstGeom prst="rect">
            <a:avLst/>
          </a:prstGeom>
        </p:spPr>
      </p:pic>
      <p:pic>
        <p:nvPicPr>
          <p:cNvPr id="39" name="Picture 3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90600" y="7048500"/>
            <a:ext cx="4064000" cy="12700"/>
          </a:xfrm>
          <a:prstGeom prst="rect">
            <a:avLst/>
          </a:prstGeom>
        </p:spPr>
      </p:pic>
      <p:sp>
        <p:nvSpPr>
          <p:cNvPr id="40" name="TextBox 40"/>
          <p:cNvSpPr txBox="1"/>
          <p:nvPr/>
        </p:nvSpPr>
        <p:spPr>
          <a:xfrm>
            <a:off x="13830300" y="6426200"/>
            <a:ext cx="37846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11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월</a:t>
            </a:r>
          </a:p>
        </p:txBody>
      </p:sp>
      <p:pic>
        <p:nvPicPr>
          <p:cNvPr id="41" name="Picture 4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7600" y="6261100"/>
            <a:ext cx="4051300" cy="787400"/>
          </a:xfrm>
          <a:prstGeom prst="rect">
            <a:avLst/>
          </a:prstGeom>
        </p:spPr>
      </p:pic>
      <p:sp>
        <p:nvSpPr>
          <p:cNvPr id="42" name="TextBox 42"/>
          <p:cNvSpPr txBox="1"/>
          <p:nvPr/>
        </p:nvSpPr>
        <p:spPr>
          <a:xfrm>
            <a:off x="9118600" y="7429500"/>
            <a:ext cx="4114800" cy="156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</a:t>
            </a:r>
            <a:r>
              <a:rPr lang="ko-KR" sz="2200" b="0" i="0" u="none" strike="noStrike" dirty="0" err="1">
                <a:solidFill>
                  <a:srgbClr val="000000"/>
                </a:solidFill>
                <a:ea typeface="Pretendard Regular"/>
              </a:rPr>
              <a:t>출결관리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구현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성적관리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구현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과제관리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구현</a:t>
            </a:r>
          </a:p>
        </p:txBody>
      </p:sp>
      <p:pic>
        <p:nvPicPr>
          <p:cNvPr id="43" name="Picture 4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7600" y="7048500"/>
            <a:ext cx="4051300" cy="12700"/>
          </a:xfrm>
          <a:prstGeom prst="rect">
            <a:avLst/>
          </a:prstGeom>
        </p:spPr>
      </p:pic>
      <p:sp>
        <p:nvSpPr>
          <p:cNvPr id="44" name="TextBox 44"/>
          <p:cNvSpPr txBox="1"/>
          <p:nvPr/>
        </p:nvSpPr>
        <p:spPr>
          <a:xfrm>
            <a:off x="5067300" y="6426200"/>
            <a:ext cx="37846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altLang="ko-KR" sz="2500" b="0" i="0" u="none" strike="noStrike" dirty="0">
                <a:solidFill>
                  <a:srgbClr val="000000"/>
                </a:solidFill>
                <a:latin typeface="Pretendard Medium"/>
                <a:ea typeface="Pretendard Medium"/>
              </a:rPr>
              <a:t>9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월</a:t>
            </a:r>
          </a:p>
        </p:txBody>
      </p:sp>
      <p:pic>
        <p:nvPicPr>
          <p:cNvPr id="45" name="Picture 4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7600" y="6261100"/>
            <a:ext cx="4064000" cy="12700"/>
          </a:xfrm>
          <a:prstGeom prst="rect">
            <a:avLst/>
          </a:prstGeom>
        </p:spPr>
      </p:pic>
      <p:pic>
        <p:nvPicPr>
          <p:cNvPr id="46" name="Picture 4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" y="6261100"/>
            <a:ext cx="4064000" cy="12700"/>
          </a:xfrm>
          <a:prstGeom prst="rect">
            <a:avLst/>
          </a:prstGeom>
        </p:spPr>
      </p:pic>
      <p:pic>
        <p:nvPicPr>
          <p:cNvPr id="47" name="Picture 4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09100" y="6261100"/>
            <a:ext cx="4064000" cy="12700"/>
          </a:xfrm>
          <a:prstGeom prst="rect">
            <a:avLst/>
          </a:prstGeom>
        </p:spPr>
      </p:pic>
      <p:pic>
        <p:nvPicPr>
          <p:cNvPr id="48" name="Picture 4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90600" y="6261100"/>
            <a:ext cx="4064000" cy="12700"/>
          </a:xfrm>
          <a:prstGeom prst="rect">
            <a:avLst/>
          </a:prstGeom>
        </p:spPr>
      </p:pic>
      <p:pic>
        <p:nvPicPr>
          <p:cNvPr id="49" name="Picture 4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7600" y="10109200"/>
            <a:ext cx="4064000" cy="12700"/>
          </a:xfrm>
          <a:prstGeom prst="rect">
            <a:avLst/>
          </a:prstGeom>
        </p:spPr>
      </p:pic>
      <p:grpSp>
        <p:nvGrpSpPr>
          <p:cNvPr id="50" name="Group 5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1" name="Picture 5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400" y="6261100"/>
            <a:ext cx="4051300" cy="787400"/>
          </a:xfrm>
          <a:prstGeom prst="rect">
            <a:avLst/>
          </a:prstGeom>
        </p:spPr>
      </p:pic>
      <p:grpSp>
        <p:nvGrpSpPr>
          <p:cNvPr id="52" name="Group 5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53" name="TextBox 53"/>
          <p:cNvSpPr txBox="1"/>
          <p:nvPr/>
        </p:nvSpPr>
        <p:spPr>
          <a:xfrm>
            <a:off x="508000" y="7429500"/>
            <a:ext cx="4114800" cy="787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클래스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설계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673100" y="6426200"/>
            <a:ext cx="37846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altLang="ko-KR" sz="2500" dirty="0">
                <a:solidFill>
                  <a:srgbClr val="000000"/>
                </a:solidFill>
                <a:latin typeface="Pretendard Medium"/>
                <a:ea typeface="Pretendard Medium"/>
              </a:rPr>
              <a:t>8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월</a:t>
            </a:r>
          </a:p>
        </p:txBody>
      </p:sp>
      <p:pic>
        <p:nvPicPr>
          <p:cNvPr id="55" name="Picture 5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" y="10096500"/>
            <a:ext cx="4064000" cy="12700"/>
          </a:xfrm>
          <a:prstGeom prst="rect">
            <a:avLst/>
          </a:prstGeom>
        </p:spPr>
      </p:pic>
      <p:pic>
        <p:nvPicPr>
          <p:cNvPr id="56" name="Picture 5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09100" y="10083800"/>
            <a:ext cx="4051300" cy="12700"/>
          </a:xfrm>
          <a:prstGeom prst="rect">
            <a:avLst/>
          </a:prstGeom>
        </p:spPr>
      </p:pic>
      <p:pic>
        <p:nvPicPr>
          <p:cNvPr id="57" name="Picture 5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90600" y="10109200"/>
            <a:ext cx="4064000" cy="12700"/>
          </a:xfrm>
          <a:prstGeom prst="rect">
            <a:avLst/>
          </a:prstGeom>
        </p:spPr>
      </p:pic>
      <p:sp>
        <p:nvSpPr>
          <p:cNvPr id="58" name="TextBox 53">
            <a:extLst>
              <a:ext uri="{FF2B5EF4-FFF2-40B4-BE49-F238E27FC236}">
                <a16:creationId xmlns:a16="http://schemas.microsoft.com/office/drawing/2014/main" id="{2C99D300-5DDA-80F0-DC05-466397E4716D}"/>
              </a:ext>
            </a:extLst>
          </p:cNvPr>
          <p:cNvSpPr txBox="1"/>
          <p:nvPr/>
        </p:nvSpPr>
        <p:spPr>
          <a:xfrm>
            <a:off x="4787900" y="7442200"/>
            <a:ext cx="4114800" cy="787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</a:t>
            </a:r>
            <a:r>
              <a:rPr lang="en-US" sz="2200" dirty="0" err="1">
                <a:solidFill>
                  <a:srgbClr val="000000"/>
                </a:solidFill>
                <a:latin typeface="Pretendard Regular"/>
              </a:rPr>
              <a:t>db</a:t>
            </a:r>
            <a:r>
              <a:rPr lang="ko-KR" altLang="en-US" sz="2200" dirty="0">
                <a:solidFill>
                  <a:srgbClr val="000000"/>
                </a:solidFill>
                <a:latin typeface="Pretendard Regular"/>
              </a:rPr>
              <a:t>설계</a:t>
            </a:r>
            <a:endParaRPr lang="en-US" altLang="ko-KR" sz="2200" dirty="0">
              <a:solidFill>
                <a:srgbClr val="000000"/>
              </a:solidFill>
              <a:latin typeface="Pretendard Regular"/>
            </a:endParaRP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메인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로직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구성</a:t>
            </a:r>
          </a:p>
        </p:txBody>
      </p:sp>
      <p:sp>
        <p:nvSpPr>
          <p:cNvPr id="59" name="TextBox 34">
            <a:extLst>
              <a:ext uri="{FF2B5EF4-FFF2-40B4-BE49-F238E27FC236}">
                <a16:creationId xmlns:a16="http://schemas.microsoft.com/office/drawing/2014/main" id="{9A4A93DA-FD60-3C42-BB60-B8059A6745EE}"/>
              </a:ext>
            </a:extLst>
          </p:cNvPr>
          <p:cNvSpPr txBox="1"/>
          <p:nvPr/>
        </p:nvSpPr>
        <p:spPr>
          <a:xfrm>
            <a:off x="13665200" y="7442200"/>
            <a:ext cx="4114800" cy="2349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휴학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및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복학처리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구현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개인정보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관리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구현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메신저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구현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커뮤니티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구현</a:t>
            </a:r>
          </a:p>
          <a:p>
            <a:pPr lvl="0" algn="ctr">
              <a:lnSpc>
                <a:spcPct val="116199"/>
              </a:lnSpc>
            </a:pPr>
            <a:endParaRPr lang="ko-KR" sz="2200" b="0" i="0" u="none" strike="noStrike" dirty="0">
              <a:solidFill>
                <a:srgbClr val="000000"/>
              </a:solidFill>
              <a:ea typeface="Pretendard Regular"/>
            </a:endParaRPr>
          </a:p>
          <a:p>
            <a:pPr lvl="0" algn="ctr">
              <a:lnSpc>
                <a:spcPct val="116199"/>
              </a:lnSpc>
            </a:pPr>
            <a:endParaRPr lang="ko-KR" sz="2200" b="0" i="0" u="none" strike="noStrike" dirty="0">
              <a:solidFill>
                <a:srgbClr val="000000"/>
              </a:solidFill>
              <a:ea typeface="Pretendard Regular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6">
            <a:extLst>
              <a:ext uri="{FF2B5EF4-FFF2-40B4-BE49-F238E27FC236}">
                <a16:creationId xmlns:a16="http://schemas.microsoft.com/office/drawing/2014/main" id="{75CAA6C7-EA0B-378A-F336-9BFCB8BC88B5}"/>
              </a:ext>
            </a:extLst>
          </p:cNvPr>
          <p:cNvSpPr txBox="1"/>
          <p:nvPr/>
        </p:nvSpPr>
        <p:spPr>
          <a:xfrm>
            <a:off x="698500" y="1244600"/>
            <a:ext cx="3784600" cy="749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4200" b="0" i="0" u="none" strike="noStrike" dirty="0">
                <a:solidFill>
                  <a:srgbClr val="0063BA"/>
                </a:solidFill>
                <a:ea typeface="Pretendard Bold"/>
              </a:rPr>
              <a:t>현재 </a:t>
            </a:r>
            <a:r>
              <a:rPr lang="ko-KR" altLang="en-US" sz="4200" b="0" i="0" u="none" strike="noStrike" dirty="0" err="1">
                <a:solidFill>
                  <a:srgbClr val="0063BA"/>
                </a:solidFill>
                <a:ea typeface="Pretendard Bold"/>
              </a:rPr>
              <a:t>작업율</a:t>
            </a:r>
            <a:endParaRPr lang="ko-KR" sz="4200" b="0" i="0" u="none" strike="noStrike" dirty="0">
              <a:solidFill>
                <a:srgbClr val="0063BA"/>
              </a:solidFill>
              <a:ea typeface="Pretendard Bold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2CEDCAD-09E9-5A5E-31B5-7F9885FD00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2743200"/>
            <a:ext cx="9691631" cy="6967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7822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A92149-97E5-AA29-2A23-910999E1F0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3E2AAF6D-7F31-9392-9C6F-36C5F66935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C9AD411F-F0D5-FCF7-3A3A-80424351E9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224A056C-B49A-08A2-C60B-D82ADD93CD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1206500"/>
            <a:ext cx="14300200" cy="127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2E22B934-A94A-CB76-974E-3D040A9CEB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9804400"/>
            <a:ext cx="14300200" cy="12700"/>
          </a:xfrm>
          <a:prstGeom prst="rect">
            <a:avLst/>
          </a:prstGeom>
        </p:spPr>
      </p:pic>
      <p:sp>
        <p:nvSpPr>
          <p:cNvPr id="6" name="TextBox 6">
            <a:extLst>
              <a:ext uri="{FF2B5EF4-FFF2-40B4-BE49-F238E27FC236}">
                <a16:creationId xmlns:a16="http://schemas.microsoft.com/office/drawing/2014/main" id="{EF61E88D-7784-9B5C-ABE1-1108DDD036E5}"/>
              </a:ext>
            </a:extLst>
          </p:cNvPr>
          <p:cNvSpPr txBox="1"/>
          <p:nvPr/>
        </p:nvSpPr>
        <p:spPr>
          <a:xfrm>
            <a:off x="698500" y="1244600"/>
            <a:ext cx="3784600" cy="749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4200" dirty="0">
                <a:solidFill>
                  <a:srgbClr val="0063BA"/>
                </a:solidFill>
                <a:ea typeface="Pretendard Bold"/>
              </a:rPr>
              <a:t>질의 응답</a:t>
            </a:r>
            <a:endParaRPr lang="ko-KR" sz="4200" b="0" i="0" u="none" strike="noStrike" dirty="0">
              <a:solidFill>
                <a:srgbClr val="0063BA"/>
              </a:solidFill>
              <a:ea typeface="Pretendard Bold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3906B7-5579-E709-6FCD-5B8369E84750}"/>
              </a:ext>
            </a:extLst>
          </p:cNvPr>
          <p:cNvSpPr txBox="1"/>
          <p:nvPr/>
        </p:nvSpPr>
        <p:spPr>
          <a:xfrm>
            <a:off x="6477000" y="4076700"/>
            <a:ext cx="62484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800" dirty="0"/>
              <a:t>질의 응답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7C8462B-C7A2-6FCA-6117-5FACC5770A5B}"/>
              </a:ext>
            </a:extLst>
          </p:cNvPr>
          <p:cNvSpPr txBox="1"/>
          <p:nvPr/>
        </p:nvSpPr>
        <p:spPr>
          <a:xfrm>
            <a:off x="8229600" y="5406868"/>
            <a:ext cx="1371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/>
              <a:t>QNA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644752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4600" y="1651000"/>
            <a:ext cx="16637000" cy="127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346200" y="889000"/>
            <a:ext cx="17030700" cy="749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4200" b="0" i="0" u="none" strike="noStrike">
                <a:solidFill>
                  <a:srgbClr val="0063BA"/>
                </a:solidFill>
                <a:ea typeface="Pretendard Bold"/>
              </a:rPr>
              <a:t>프로젝트</a:t>
            </a:r>
            <a:r>
              <a:rPr lang="en-US" sz="4200" b="0" i="0" u="none" strike="noStrike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4200" b="0" i="0" u="none" strike="noStrike">
                <a:solidFill>
                  <a:srgbClr val="0063BA"/>
                </a:solidFill>
                <a:ea typeface="Pretendard Bold"/>
              </a:rPr>
              <a:t>목차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663700" y="1841500"/>
            <a:ext cx="24765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2800" b="0" i="0" u="none" strike="noStrike">
                <a:solidFill>
                  <a:srgbClr val="0063BA"/>
                </a:solidFill>
                <a:latin typeface="Pretendard Bold"/>
              </a:rPr>
              <a:t>1. </a:t>
            </a:r>
            <a:r>
              <a:rPr lang="ko-KR" sz="2800" b="0" i="0" u="none" strike="noStrike">
                <a:solidFill>
                  <a:srgbClr val="0063BA"/>
                </a:solidFill>
                <a:ea typeface="Pretendard Bold"/>
              </a:rPr>
              <a:t>팀원</a:t>
            </a:r>
            <a:r>
              <a:rPr lang="en-US" sz="2800" b="0" i="0" u="none" strike="noStrike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0063BA"/>
                </a:solidFill>
                <a:ea typeface="Pretendard Bold"/>
              </a:rPr>
              <a:t>및</a:t>
            </a:r>
            <a:r>
              <a:rPr lang="en-US" sz="2800" b="0" i="0" u="none" strike="noStrike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0063BA"/>
                </a:solidFill>
                <a:ea typeface="Pretendard Bold"/>
              </a:rPr>
              <a:t>팀소개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663700" y="2616200"/>
            <a:ext cx="45593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2800" b="0" i="0" u="none" strike="noStrike">
                <a:solidFill>
                  <a:srgbClr val="0063BA"/>
                </a:solidFill>
                <a:latin typeface="Pretendard Bold"/>
              </a:rPr>
              <a:t>2. </a:t>
            </a:r>
            <a:r>
              <a:rPr lang="ko-KR" sz="2800" b="0" i="0" u="none" strike="noStrike">
                <a:solidFill>
                  <a:srgbClr val="0063BA"/>
                </a:solidFill>
                <a:ea typeface="Pretendard Bold"/>
              </a:rPr>
              <a:t>주제</a:t>
            </a:r>
            <a:r>
              <a:rPr lang="en-US" sz="2800" b="0" i="0" u="none" strike="noStrike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0063BA"/>
                </a:solidFill>
                <a:ea typeface="Pretendard Bold"/>
              </a:rPr>
              <a:t>소개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663700" y="3327400"/>
            <a:ext cx="45593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2800" dirty="0">
                <a:solidFill>
                  <a:srgbClr val="0063BA"/>
                </a:solidFill>
                <a:latin typeface="Pretendard Bold"/>
              </a:rPr>
              <a:t>3</a:t>
            </a:r>
            <a:r>
              <a:rPr lang="en-US" sz="2800" b="0" i="0" u="none" strike="noStrike" dirty="0">
                <a:solidFill>
                  <a:srgbClr val="0063BA"/>
                </a:solidFill>
                <a:latin typeface="Pretendard Bold"/>
              </a:rPr>
              <a:t>. </a:t>
            </a:r>
            <a:r>
              <a:rPr lang="ko-KR" sz="2800" b="0" i="0" u="none" strike="noStrike" dirty="0" err="1">
                <a:solidFill>
                  <a:srgbClr val="0063BA"/>
                </a:solidFill>
                <a:ea typeface="Pretendard Bold"/>
              </a:rPr>
              <a:t>유스케이스</a:t>
            </a:r>
            <a:r>
              <a:rPr lang="en-US" sz="2800" b="0" i="0" u="none" strike="noStrike" dirty="0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2800" b="0" i="0" u="none" strike="noStrike" dirty="0">
                <a:solidFill>
                  <a:srgbClr val="0063BA"/>
                </a:solidFill>
                <a:ea typeface="Pretendard Bold"/>
              </a:rPr>
              <a:t>다이어그</a:t>
            </a:r>
            <a:r>
              <a:rPr lang="ko-KR" altLang="en-US" sz="2800" b="0" i="0" u="none" strike="noStrike" dirty="0">
                <a:solidFill>
                  <a:srgbClr val="0063BA"/>
                </a:solidFill>
                <a:ea typeface="Pretendard Bold"/>
              </a:rPr>
              <a:t>램</a:t>
            </a:r>
            <a:endParaRPr lang="ko-KR" sz="2800" b="0" i="0" u="none" strike="noStrike" dirty="0">
              <a:solidFill>
                <a:srgbClr val="0063BA"/>
              </a:solidFill>
              <a:ea typeface="Pretendard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663700" y="3928955"/>
            <a:ext cx="4559300" cy="66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2800" dirty="0">
                <a:solidFill>
                  <a:srgbClr val="0063BA"/>
                </a:solidFill>
                <a:latin typeface="Pretendard Bold"/>
              </a:rPr>
              <a:t>4</a:t>
            </a:r>
            <a:r>
              <a:rPr lang="en-US" sz="2800" b="0" i="0" u="none" strike="noStrike" dirty="0">
                <a:solidFill>
                  <a:srgbClr val="0063BA"/>
                </a:solidFill>
                <a:latin typeface="Pretendard Bold"/>
              </a:rPr>
              <a:t>. </a:t>
            </a:r>
            <a:r>
              <a:rPr lang="ko-KR" sz="2800" b="0" i="0" u="none" strike="noStrike" dirty="0">
                <a:solidFill>
                  <a:srgbClr val="0063BA"/>
                </a:solidFill>
                <a:ea typeface="Pretendard Bold"/>
              </a:rPr>
              <a:t>통신</a:t>
            </a:r>
            <a:r>
              <a:rPr lang="en-US" sz="2800" b="0" i="0" u="none" strike="noStrike" dirty="0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2800" b="0" i="0" u="none" strike="noStrike" dirty="0">
                <a:solidFill>
                  <a:srgbClr val="0063BA"/>
                </a:solidFill>
                <a:ea typeface="Pretendard Bold"/>
              </a:rPr>
              <a:t>및</a:t>
            </a:r>
            <a:r>
              <a:rPr lang="en-US" sz="2800" b="0" i="0" u="none" strike="noStrike" dirty="0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2800" b="0" i="0" u="none" strike="noStrike" dirty="0">
                <a:solidFill>
                  <a:srgbClr val="0063BA"/>
                </a:solidFill>
                <a:ea typeface="Pretendard Bold"/>
              </a:rPr>
              <a:t>제어</a:t>
            </a:r>
            <a:r>
              <a:rPr lang="en-US" sz="2800" b="0" i="0" u="none" strike="noStrike" dirty="0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2800" b="0" i="0" u="none" strike="noStrike" dirty="0">
                <a:solidFill>
                  <a:srgbClr val="0063BA"/>
                </a:solidFill>
                <a:ea typeface="Pretendard Bold"/>
              </a:rPr>
              <a:t>설계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663700" y="5777721"/>
            <a:ext cx="4559300" cy="66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endParaRPr lang="ko-KR" sz="2800" b="0" i="0" u="none" strike="noStrike" dirty="0">
              <a:solidFill>
                <a:srgbClr val="0063BA"/>
              </a:solidFill>
              <a:ea typeface="Pretendard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657350" y="6016410"/>
            <a:ext cx="45593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2800" b="0" i="0" u="none" strike="noStrike" dirty="0">
                <a:solidFill>
                  <a:srgbClr val="0063BA"/>
                </a:solidFill>
                <a:latin typeface="Pretendard Bold"/>
              </a:rPr>
              <a:t>7.</a:t>
            </a:r>
            <a:r>
              <a:rPr lang="ko-KR" altLang="en-US" sz="2800" b="1" i="0" u="none" strike="noStrike" dirty="0">
                <a:solidFill>
                  <a:srgbClr val="0063BA"/>
                </a:solidFill>
                <a:latin typeface="Pretendard Bold"/>
              </a:rPr>
              <a:t>개발 환경</a:t>
            </a:r>
            <a:endParaRPr lang="en-US" sz="2800" b="0" i="0" u="none" strike="noStrike" dirty="0">
              <a:solidFill>
                <a:srgbClr val="0063BA"/>
              </a:solidFill>
              <a:latin typeface="Pretendard 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663700" y="5249755"/>
            <a:ext cx="4559300" cy="66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16199"/>
              </a:lnSpc>
            </a:pPr>
            <a:r>
              <a:rPr lang="en-US" altLang="ko-KR" sz="2800" dirty="0">
                <a:solidFill>
                  <a:srgbClr val="0063BA"/>
                </a:solidFill>
                <a:latin typeface="Pretendard Bold"/>
              </a:rPr>
              <a:t>6. </a:t>
            </a:r>
            <a:r>
              <a:rPr lang="ko-KR" altLang="ko-KR" sz="2800" dirty="0">
                <a:solidFill>
                  <a:srgbClr val="0063BA"/>
                </a:solidFill>
                <a:ea typeface="Pretendard Bold"/>
              </a:rPr>
              <a:t>앞으로</a:t>
            </a:r>
            <a:r>
              <a:rPr lang="en-US" altLang="ko-KR" sz="2800" dirty="0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altLang="ko-KR" sz="2800" dirty="0">
                <a:solidFill>
                  <a:srgbClr val="0063BA"/>
                </a:solidFill>
                <a:ea typeface="Pretendard Bold"/>
              </a:rPr>
              <a:t>일정</a:t>
            </a:r>
          </a:p>
        </p:txBody>
      </p:sp>
      <p:sp>
        <p:nvSpPr>
          <p:cNvPr id="13" name="TextBox 9">
            <a:extLst>
              <a:ext uri="{FF2B5EF4-FFF2-40B4-BE49-F238E27FC236}">
                <a16:creationId xmlns:a16="http://schemas.microsoft.com/office/drawing/2014/main" id="{257EB335-0DC4-DC74-1AD4-B4164A7548C5}"/>
              </a:ext>
            </a:extLst>
          </p:cNvPr>
          <p:cNvSpPr txBox="1"/>
          <p:nvPr/>
        </p:nvSpPr>
        <p:spPr>
          <a:xfrm>
            <a:off x="1657350" y="4589355"/>
            <a:ext cx="4559300" cy="66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2800" b="0" i="0" u="none" strike="noStrike" dirty="0">
                <a:solidFill>
                  <a:srgbClr val="0063BA"/>
                </a:solidFill>
                <a:latin typeface="Pretendard Bold"/>
              </a:rPr>
              <a:t>5. </a:t>
            </a:r>
            <a:r>
              <a:rPr lang="ko-KR" altLang="en-US" sz="2800" dirty="0">
                <a:solidFill>
                  <a:srgbClr val="0063BA"/>
                </a:solidFill>
                <a:latin typeface="Pretendard Bold"/>
                <a:ea typeface="Pretendard Bold"/>
              </a:rPr>
              <a:t>성능 요구사항</a:t>
            </a:r>
            <a:endParaRPr lang="ko-KR" sz="2800" b="0" i="0" u="none" strike="noStrike" dirty="0">
              <a:solidFill>
                <a:srgbClr val="0063BA"/>
              </a:solidFill>
              <a:ea typeface="Pretendard Bol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289300" y="3162300"/>
            <a:ext cx="14338300" cy="787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백엔드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설계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팀장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 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 DB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설계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2959100" y="2336800"/>
            <a:ext cx="14338300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ko-KR" sz="2500" b="0" i="0" u="none" strike="noStrike">
                <a:solidFill>
                  <a:srgbClr val="0063BA"/>
                </a:solidFill>
                <a:ea typeface="Pretendard SemiBold"/>
              </a:rPr>
              <a:t>김명훈</a:t>
            </a:r>
            <a:r>
              <a:rPr lang="en-US" sz="2500" b="0" i="0" u="none" strike="noStrike">
                <a:solidFill>
                  <a:srgbClr val="0063BA"/>
                </a:solidFill>
                <a:latin typeface="Pretendard SemiBold"/>
              </a:rPr>
              <a:t>(2306008)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933700" y="4559300"/>
            <a:ext cx="14338300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ko-KR" sz="2500" b="0" i="0" u="none" strike="noStrike">
                <a:solidFill>
                  <a:srgbClr val="0063BA"/>
                </a:solidFill>
                <a:ea typeface="Pretendard SemiBold"/>
              </a:rPr>
              <a:t>김수혁</a:t>
            </a:r>
            <a:r>
              <a:rPr lang="en-US" sz="2500" b="0" i="0" u="none" strike="noStrike">
                <a:solidFill>
                  <a:srgbClr val="0063BA"/>
                </a:solidFill>
                <a:latin typeface="Pretendard SemiBold"/>
              </a:rPr>
              <a:t>(2306007)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289300" y="5219700"/>
            <a:ext cx="14338300" cy="787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 dirty="0" err="1">
                <a:solidFill>
                  <a:srgbClr val="000000"/>
                </a:solidFill>
                <a:ea typeface="Pretendard Regular"/>
              </a:rPr>
              <a:t>프론트엔드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설계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팀장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테스트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시나리오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설계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1206500"/>
            <a:ext cx="14300200" cy="12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9804400"/>
            <a:ext cx="14300200" cy="127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2933700" y="1244600"/>
            <a:ext cx="2730500" cy="749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4200" b="0" i="0" u="none" strike="noStrike">
                <a:solidFill>
                  <a:srgbClr val="0063BA"/>
                </a:solidFill>
                <a:ea typeface="Pretendard Bold"/>
              </a:rPr>
              <a:t>팀원</a:t>
            </a:r>
            <a:r>
              <a:rPr lang="en-US" sz="4200" b="0" i="0" u="none" strike="noStrike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4200" b="0" i="0" u="none" strike="noStrike">
                <a:solidFill>
                  <a:srgbClr val="0063BA"/>
                </a:solidFill>
                <a:ea typeface="Pretendard Bold"/>
              </a:rPr>
              <a:t>소개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959100" y="6781800"/>
            <a:ext cx="14338300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ko-KR" sz="2500" b="0" i="0" u="none" strike="noStrike">
                <a:solidFill>
                  <a:srgbClr val="0063BA"/>
                </a:solidFill>
                <a:ea typeface="Pretendard SemiBold"/>
              </a:rPr>
              <a:t>김태연</a:t>
            </a:r>
            <a:r>
              <a:rPr lang="en-US" sz="2500" b="0" i="0" u="none" strike="noStrike">
                <a:solidFill>
                  <a:srgbClr val="0063BA"/>
                </a:solidFill>
                <a:latin typeface="Pretendard SemiBold"/>
              </a:rPr>
              <a:t>(2106117)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314700" y="7442200"/>
            <a:ext cx="14338300" cy="787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디자인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팀장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- </a:t>
            </a:r>
            <a:r>
              <a:rPr lang="ko-KR" sz="2200" b="0" i="0" u="none" strike="noStrike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인터페이스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altLang="en-US" sz="2200" b="0" i="0" u="none" strike="noStrike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디자인 </a:t>
            </a:r>
            <a:r>
              <a:rPr lang="ko-KR" sz="2200" b="0" i="0" u="none" strike="noStrike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설계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013200" y="4038600"/>
            <a:ext cx="14338300" cy="787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첫번째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문제점은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기능들이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어디에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위치해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있는지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찾는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것이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어렵다는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문제점이다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  <a:p>
            <a:pPr lvl="0" algn="l">
              <a:lnSpc>
                <a:spcPct val="116199"/>
              </a:lnSpc>
            </a:pP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이를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다음과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같은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사항을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통해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개선한다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3314700" y="3276600"/>
            <a:ext cx="14338300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ko-KR" sz="2500" b="0" i="0" u="none" strike="noStrike">
                <a:solidFill>
                  <a:srgbClr val="0063BA"/>
                </a:solidFill>
                <a:ea typeface="Pretendard SemiBold"/>
              </a:rPr>
              <a:t>첫번째</a:t>
            </a:r>
            <a:r>
              <a:rPr lang="en-US" sz="25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500" b="0" i="0" u="none" strike="noStrike">
                <a:solidFill>
                  <a:srgbClr val="0063BA"/>
                </a:solidFill>
                <a:ea typeface="Pretendard SemiBold"/>
              </a:rPr>
              <a:t>문제점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314700" y="5930900"/>
            <a:ext cx="14338300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ko-KR" sz="2500" b="0" i="0" u="none" strike="noStrike">
                <a:solidFill>
                  <a:srgbClr val="0063BA"/>
                </a:solidFill>
                <a:ea typeface="Pretendard SemiBold"/>
              </a:rPr>
              <a:t>두</a:t>
            </a:r>
            <a:r>
              <a:rPr lang="en-US" sz="25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500" b="0" i="0" u="none" strike="noStrike">
                <a:solidFill>
                  <a:srgbClr val="0063BA"/>
                </a:solidFill>
                <a:ea typeface="Pretendard SemiBold"/>
              </a:rPr>
              <a:t>번째</a:t>
            </a:r>
            <a:r>
              <a:rPr lang="en-US" sz="25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500" b="0" i="0" u="none" strike="noStrike">
                <a:solidFill>
                  <a:srgbClr val="0063BA"/>
                </a:solidFill>
                <a:ea typeface="Pretendard SemiBold"/>
              </a:rPr>
              <a:t>문제점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013200" y="6692900"/>
            <a:ext cx="14338300" cy="787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메신저의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부재로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학생들이나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교수들이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학사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관리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시스템서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소통할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창고인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메신저가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굉장히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빈약하다는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문제점</a:t>
            </a:r>
          </a:p>
          <a:p>
            <a:pPr lvl="0" algn="l">
              <a:lnSpc>
                <a:spcPct val="116199"/>
              </a:lnSpc>
            </a:pP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이를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다음과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같은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사항을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통해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개선한다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1206500"/>
            <a:ext cx="14300200" cy="12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7800" y="8978900"/>
            <a:ext cx="14300200" cy="127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698500" y="1244600"/>
            <a:ext cx="4152900" cy="749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4200" b="0" i="0" u="none" strike="noStrike">
                <a:solidFill>
                  <a:srgbClr val="0063BA"/>
                </a:solidFill>
                <a:ea typeface="Pretendard Bold"/>
              </a:rPr>
              <a:t>주제소개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03300" y="2311400"/>
            <a:ext cx="16344900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ko-KR" sz="2500" b="0" i="0" u="none" strike="noStrike">
                <a:solidFill>
                  <a:srgbClr val="0063BA"/>
                </a:solidFill>
                <a:ea typeface="Pretendard SemiBold"/>
              </a:rPr>
              <a:t>해당</a:t>
            </a:r>
            <a:r>
              <a:rPr lang="en-US" sz="25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500" b="0" i="0" u="none" strike="noStrike">
                <a:solidFill>
                  <a:srgbClr val="0063BA"/>
                </a:solidFill>
                <a:ea typeface="Pretendard SemiBold"/>
              </a:rPr>
              <a:t>프로젝트는</a:t>
            </a:r>
            <a:r>
              <a:rPr lang="en-US" sz="25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500" b="0" i="0" u="none" strike="noStrike">
                <a:solidFill>
                  <a:srgbClr val="0063BA"/>
                </a:solidFill>
                <a:ea typeface="Pretendard SemiBold"/>
              </a:rPr>
              <a:t>기존의</a:t>
            </a:r>
            <a:r>
              <a:rPr lang="en-US" sz="25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500" b="0" i="0" u="none" strike="noStrike">
                <a:solidFill>
                  <a:srgbClr val="0063BA"/>
                </a:solidFill>
                <a:ea typeface="Pretendard SemiBold"/>
              </a:rPr>
              <a:t>학사</a:t>
            </a:r>
            <a:r>
              <a:rPr lang="en-US" sz="25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500" b="0" i="0" u="none" strike="noStrike">
                <a:solidFill>
                  <a:srgbClr val="0063BA"/>
                </a:solidFill>
                <a:ea typeface="Pretendard SemiBold"/>
              </a:rPr>
              <a:t>관리</a:t>
            </a:r>
            <a:r>
              <a:rPr lang="en-US" sz="25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500" b="0" i="0" u="none" strike="noStrike">
                <a:solidFill>
                  <a:srgbClr val="0063BA"/>
                </a:solidFill>
                <a:ea typeface="Pretendard SemiBold"/>
              </a:rPr>
              <a:t>시스템에서</a:t>
            </a:r>
            <a:r>
              <a:rPr lang="en-US" sz="25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500" b="0" i="0" u="none" strike="noStrike">
                <a:solidFill>
                  <a:srgbClr val="0063BA"/>
                </a:solidFill>
                <a:ea typeface="Pretendard SemiBold"/>
              </a:rPr>
              <a:t>발생하는</a:t>
            </a:r>
            <a:r>
              <a:rPr lang="en-US" sz="25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500" b="0" i="0" u="none" strike="noStrike">
                <a:solidFill>
                  <a:srgbClr val="0063BA"/>
                </a:solidFill>
                <a:ea typeface="Pretendard SemiBold"/>
              </a:rPr>
              <a:t>문제점들을</a:t>
            </a:r>
            <a:r>
              <a:rPr lang="en-US" sz="25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500" b="0" i="0" u="none" strike="noStrike">
                <a:solidFill>
                  <a:srgbClr val="0063BA"/>
                </a:solidFill>
                <a:ea typeface="Pretendard SemiBold"/>
              </a:rPr>
              <a:t>개선하여</a:t>
            </a:r>
            <a:r>
              <a:rPr lang="en-US" sz="25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500" b="0" i="0" u="none" strike="noStrike">
                <a:solidFill>
                  <a:srgbClr val="0063BA"/>
                </a:solidFill>
                <a:ea typeface="Pretendard SemiBold"/>
              </a:rPr>
              <a:t>새로운</a:t>
            </a:r>
            <a:r>
              <a:rPr lang="en-US" sz="25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500" b="0" i="0" u="none" strike="noStrike">
                <a:solidFill>
                  <a:srgbClr val="0063BA"/>
                </a:solidFill>
                <a:ea typeface="Pretendard SemiBold"/>
              </a:rPr>
              <a:t>학사</a:t>
            </a:r>
            <a:r>
              <a:rPr lang="en-US" sz="25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500" b="0" i="0" u="none" strike="noStrike">
                <a:solidFill>
                  <a:srgbClr val="0063BA"/>
                </a:solidFill>
                <a:ea typeface="Pretendard SemiBold"/>
              </a:rPr>
              <a:t>관리</a:t>
            </a:r>
            <a:r>
              <a:rPr lang="en-US" sz="25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500" b="0" i="0" u="none" strike="noStrike">
                <a:solidFill>
                  <a:srgbClr val="0063BA"/>
                </a:solidFill>
                <a:ea typeface="Pretendard SemiBold"/>
              </a:rPr>
              <a:t>시스템을</a:t>
            </a:r>
            <a:r>
              <a:rPr lang="en-US" sz="25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500" b="0" i="0" u="none" strike="noStrike">
                <a:solidFill>
                  <a:srgbClr val="0063BA"/>
                </a:solidFill>
                <a:ea typeface="Pretendard SemiBold"/>
              </a:rPr>
              <a:t>개발하는</a:t>
            </a:r>
            <a:r>
              <a:rPr lang="en-US" sz="25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500" b="0" i="0" u="none" strike="noStrike">
                <a:solidFill>
                  <a:srgbClr val="0063BA"/>
                </a:solidFill>
                <a:ea typeface="Pretendard SemiBold"/>
              </a:rPr>
              <a:t>팀</a:t>
            </a:r>
            <a:r>
              <a:rPr lang="en-US" sz="25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500" b="0" i="0" u="none" strike="noStrike">
                <a:solidFill>
                  <a:srgbClr val="0063BA"/>
                </a:solidFill>
                <a:ea typeface="Pretendard SemiBold"/>
              </a:rPr>
              <a:t>프로젝트이다</a:t>
            </a:r>
            <a:r>
              <a:rPr lang="en-US" sz="2500" b="0" i="0" u="none" strike="noStrike">
                <a:solidFill>
                  <a:srgbClr val="0063BA"/>
                </a:solidFill>
                <a:latin typeface="Pretendard SemiBold"/>
              </a:rPr>
              <a:t>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622800" y="4826000"/>
            <a:ext cx="14338300" cy="774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주요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기능들은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포털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사이트에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중앙에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배치하여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손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쉽게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찾을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수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있게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한다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.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중앙에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없는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기능들은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검색기능을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통해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손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쉽게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 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찾을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수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있도록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한다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724400" y="7480300"/>
            <a:ext cx="14338300" cy="787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단체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방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기능과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파일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업로드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기능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등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다양한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기능을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갖춘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새로운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메신저를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개발한다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포털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사이트에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배치하여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자주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접하게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되어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사용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빈도가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증가할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것으로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기대한다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1206500"/>
            <a:ext cx="14300200" cy="12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600" y="9258300"/>
            <a:ext cx="14300200" cy="127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698500" y="1244600"/>
            <a:ext cx="4152900" cy="749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4200" b="0" i="0" u="none" strike="noStrike" dirty="0">
                <a:solidFill>
                  <a:srgbClr val="0063BA"/>
                </a:solidFill>
                <a:ea typeface="Pretendard Bold"/>
              </a:rPr>
              <a:t>개발환경</a:t>
            </a:r>
            <a:endParaRPr lang="en-US" altLang="ko-KR" sz="4200" b="0" i="0" u="none" strike="noStrike" dirty="0">
              <a:solidFill>
                <a:srgbClr val="0063BA"/>
              </a:solidFill>
              <a:ea typeface="Pretendard Bold"/>
            </a:endParaRPr>
          </a:p>
        </p:txBody>
      </p:sp>
      <p:sp>
        <p:nvSpPr>
          <p:cNvPr id="21" name="TextBox 5">
            <a:extLst>
              <a:ext uri="{FF2B5EF4-FFF2-40B4-BE49-F238E27FC236}">
                <a16:creationId xmlns:a16="http://schemas.microsoft.com/office/drawing/2014/main" id="{E56B07C9-7381-4DFB-BB1C-C3748F1247B3}"/>
              </a:ext>
            </a:extLst>
          </p:cNvPr>
          <p:cNvSpPr txBox="1"/>
          <p:nvPr/>
        </p:nvSpPr>
        <p:spPr>
          <a:xfrm>
            <a:off x="1560443" y="2518189"/>
            <a:ext cx="143383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116199"/>
              </a:lnSpc>
            </a:pPr>
            <a:r>
              <a:rPr lang="ko-KR" altLang="en-US" sz="2800" i="0" u="none" strike="noStrike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최신 트렌드에 맞는 언어 및 프레임워크 </a:t>
            </a:r>
            <a:endParaRPr lang="en-US" altLang="ko-KR" sz="2800" i="0" u="none" strike="noStrike" dirty="0">
              <a:solidFill>
                <a:srgbClr val="000000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41638EE9-6056-4201-9A54-C18562CF96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52650" y="3216610"/>
            <a:ext cx="10236200" cy="48320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2800" b="1" dirty="0">
                <a:latin typeface="Pretendard Regular" panose="020B0600000101010101" charset="-127"/>
                <a:ea typeface="Pretendard Regular" panose="020B0600000101010101" charset="-127"/>
              </a:rPr>
              <a:t>장점</a:t>
            </a:r>
            <a:endParaRPr kumimoji="0" lang="en-US" altLang="ko-KR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Pretendard Regular" panose="020B0600000101010101" charset="-127"/>
              <a:ea typeface="Pretendard Regular" panose="020B0600000101010101" charset="-127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ko-KR" altLang="en-US" sz="2800" dirty="0">
                <a:latin typeface="Pretendard Regular" panose="020B0600000101010101" charset="-127"/>
                <a:ea typeface="Pretendard Regular" panose="020B0600000101010101" charset="-127"/>
              </a:rPr>
              <a:t>  </a:t>
            </a:r>
            <a:r>
              <a:rPr lang="ko-KR" altLang="en-US" sz="2800" b="1" dirty="0">
                <a:latin typeface="Pretendard Regular" panose="020B0600000101010101" charset="-127"/>
                <a:ea typeface="Pretendard Regular" panose="020B0600000101010101" charset="-127"/>
              </a:rPr>
              <a:t>간편한 파일 기반 라우팅</a:t>
            </a:r>
            <a:endParaRPr lang="en-US" altLang="ko-KR" sz="2800" b="1" dirty="0">
              <a:latin typeface="Pretendard Regular" panose="020B0600000101010101" charset="-127"/>
              <a:ea typeface="Pretendard Regular" panose="020B0600000101010101" charset="-127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ko-KR" altLang="en-US" sz="2800" b="1" dirty="0">
                <a:latin typeface="Pretendard Regular" panose="020B0600000101010101" charset="-127"/>
                <a:ea typeface="Pretendard Regular" panose="020B0600000101010101" charset="-127"/>
              </a:rPr>
              <a:t>  자동 코드 분할 및 최적화</a:t>
            </a:r>
            <a:endParaRPr lang="en-US" altLang="ko-KR" sz="2800" b="1" dirty="0">
              <a:latin typeface="Pretendard Regular" panose="020B0600000101010101" charset="-127"/>
              <a:ea typeface="Pretendard Regular" panose="020B0600000101010101" charset="-127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ko-KR" sz="2800" b="1" dirty="0">
                <a:latin typeface="Pretendard Regular" panose="020B0600000101010101" charset="-127"/>
                <a:ea typeface="Pretendard Regular" panose="020B0600000101010101" charset="-127"/>
              </a:rPr>
              <a:t>  React </a:t>
            </a:r>
            <a:r>
              <a:rPr lang="ko-KR" altLang="en-US" sz="2800" b="1" dirty="0">
                <a:latin typeface="Pretendard Regular" panose="020B0600000101010101" charset="-127"/>
                <a:ea typeface="Pretendard Regular" panose="020B0600000101010101" charset="-127"/>
              </a:rPr>
              <a:t>생태계 활용 가능</a:t>
            </a:r>
            <a:endParaRPr lang="en-US" altLang="ko-KR" sz="2800" b="1" dirty="0">
              <a:latin typeface="Pretendard Regular" panose="020B0600000101010101" charset="-127"/>
              <a:ea typeface="Pretendard Regular" panose="020B0600000101010101" charset="-127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ko-KR" sz="2800" b="1" dirty="0">
                <a:latin typeface="Pretendard Regular" panose="020B0600000101010101" charset="-127"/>
                <a:ea typeface="Pretendard Regular" panose="020B0600000101010101" charset="-127"/>
              </a:rPr>
              <a:t>  </a:t>
            </a:r>
            <a:r>
              <a:rPr lang="ko-KR" altLang="en-US" sz="2800" b="1" dirty="0">
                <a:latin typeface="Pretendard Regular" panose="020B0600000101010101" charset="-127"/>
                <a:ea typeface="Pretendard Regular" panose="020B0600000101010101" charset="-127"/>
              </a:rPr>
              <a:t>클라우드</a:t>
            </a:r>
            <a:r>
              <a:rPr lang="en-US" altLang="ko-KR" sz="2800" b="1" dirty="0">
                <a:latin typeface="Pretendard Regular" panose="020B0600000101010101" charset="-127"/>
                <a:ea typeface="Pretendard Regular" panose="020B0600000101010101" charset="-127"/>
              </a:rPr>
              <a:t>, CI/CD </a:t>
            </a:r>
            <a:r>
              <a:rPr lang="ko-KR" altLang="en-US" sz="2800" b="1" dirty="0">
                <a:latin typeface="Pretendard Regular" panose="020B0600000101010101" charset="-127"/>
                <a:ea typeface="Pretendard Regular" panose="020B0600000101010101" charset="-127"/>
              </a:rPr>
              <a:t>등 배포 환경 연동이 간단</a:t>
            </a:r>
            <a:endParaRPr lang="en-US" altLang="ko-KR" sz="2800" b="1" dirty="0">
              <a:latin typeface="Pretendard Regular" panose="020B0600000101010101" charset="-127"/>
              <a:ea typeface="Pretendard Regular" panose="020B0600000101010101" charset="-127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ko-KR" sz="2800" b="1" dirty="0">
                <a:latin typeface="Pretendard Regular" panose="020B0600000101010101" charset="-127"/>
                <a:ea typeface="Pretendard Regular" panose="020B0600000101010101" charset="-127"/>
              </a:rPr>
              <a:t>  SSR(</a:t>
            </a:r>
            <a:r>
              <a:rPr lang="ko-KR" altLang="en-US" sz="2800" b="1" dirty="0">
                <a:latin typeface="Pretendard Regular" panose="020B0600000101010101" charset="-127"/>
                <a:ea typeface="Pretendard Regular" panose="020B0600000101010101" charset="-127"/>
              </a:rPr>
              <a:t>서버사이드 렌더링</a:t>
            </a:r>
            <a:r>
              <a:rPr lang="en-US" altLang="ko-KR" sz="2800" b="1" dirty="0">
                <a:latin typeface="Pretendard Regular" panose="020B0600000101010101" charset="-127"/>
                <a:ea typeface="Pretendard Regular" panose="020B0600000101010101" charset="-127"/>
              </a:rPr>
              <a:t>) </a:t>
            </a:r>
            <a:r>
              <a:rPr lang="ko-KR" altLang="en-US" sz="2800" b="1" dirty="0">
                <a:latin typeface="Pretendard Regular" panose="020B0600000101010101" charset="-127"/>
                <a:ea typeface="Pretendard Regular" panose="020B0600000101010101" charset="-127"/>
              </a:rPr>
              <a:t>및 </a:t>
            </a:r>
            <a:r>
              <a:rPr lang="en-US" altLang="ko-KR" sz="2800" b="1" dirty="0">
                <a:latin typeface="Pretendard Regular" panose="020B0600000101010101" charset="-127"/>
                <a:ea typeface="Pretendard Regular" panose="020B0600000101010101" charset="-127"/>
              </a:rPr>
              <a:t>SSG(</a:t>
            </a:r>
            <a:r>
              <a:rPr lang="ko-KR" altLang="en-US" sz="2800" b="1" dirty="0">
                <a:latin typeface="Pretendard Regular" panose="020B0600000101010101" charset="-127"/>
                <a:ea typeface="Pretendard Regular" panose="020B0600000101010101" charset="-127"/>
              </a:rPr>
              <a:t>정적 사이트 생성</a:t>
            </a:r>
            <a:r>
              <a:rPr lang="en-US" altLang="ko-KR" sz="2800" b="1" dirty="0">
                <a:latin typeface="Pretendard Regular" panose="020B0600000101010101" charset="-127"/>
                <a:ea typeface="Pretendard Regular" panose="020B0600000101010101" charset="-127"/>
              </a:rPr>
              <a:t>) </a:t>
            </a:r>
            <a:r>
              <a:rPr lang="ko-KR" altLang="en-US" sz="2800" b="1" dirty="0">
                <a:latin typeface="Pretendard Regular" panose="020B0600000101010101" charset="-127"/>
                <a:ea typeface="Pretendard Regular" panose="020B0600000101010101" charset="-127"/>
              </a:rPr>
              <a:t>기본 지원</a:t>
            </a:r>
            <a:endParaRPr lang="en-US" altLang="ko-KR" sz="2800" b="1" dirty="0">
              <a:latin typeface="Pretendard Regular" panose="020B0600000101010101" charset="-127"/>
              <a:ea typeface="Pretendard Regular" panose="020B0600000101010101" charset="-127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ko-KR" sz="2800" b="1" dirty="0">
              <a:latin typeface="Pretendard Regular" panose="020B0600000101010101" charset="-127"/>
              <a:ea typeface="Pretendard Regular" panose="020B0600000101010101" charset="-127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2800" b="1" dirty="0">
                <a:latin typeface="Pretendard Regular" panose="020B0600000101010101" charset="-127"/>
                <a:ea typeface="Pretendard Regular" panose="020B0600000101010101" charset="-127"/>
              </a:rPr>
              <a:t>단점</a:t>
            </a:r>
            <a:endParaRPr lang="en-US" altLang="ko-KR" sz="2800" b="1" dirty="0">
              <a:latin typeface="Pretendard Regular" panose="020B0600000101010101" charset="-127"/>
              <a:ea typeface="Pretendard Regular" panose="020B0600000101010101" charset="-127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ko-KR" altLang="en-US" sz="2800" dirty="0"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en-US" altLang="ko-KR" sz="2800" b="1" dirty="0">
                <a:latin typeface="Pretendard Regular" panose="020B0600000101010101" charset="-127"/>
                <a:ea typeface="Pretendard Regular" panose="020B0600000101010101" charset="-127"/>
              </a:rPr>
              <a:t>Node.js </a:t>
            </a:r>
            <a:r>
              <a:rPr lang="ko-KR" altLang="en-US" sz="2800" b="1" dirty="0">
                <a:latin typeface="Pretendard Regular" panose="020B0600000101010101" charset="-127"/>
                <a:ea typeface="Pretendard Regular" panose="020B0600000101010101" charset="-127"/>
              </a:rPr>
              <a:t>기반 서버에 대한 이해 필요</a:t>
            </a:r>
            <a:endParaRPr lang="en-US" altLang="ko-KR" sz="2800" b="1" dirty="0">
              <a:latin typeface="Pretendard Regular" panose="020B0600000101010101" charset="-127"/>
              <a:ea typeface="Pretendard Regular" panose="020B0600000101010101" charset="-127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ko-KR" altLang="en-US" sz="2800" dirty="0"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altLang="en-US" sz="2800" b="1" dirty="0">
                <a:latin typeface="Pretendard Regular" panose="020B0600000101010101" charset="-127"/>
                <a:ea typeface="Pretendard Regular" panose="020B0600000101010101" charset="-127"/>
              </a:rPr>
              <a:t>비동기 작업 및 스케줄러 등 </a:t>
            </a:r>
            <a:r>
              <a:rPr lang="ko-KR" altLang="en-US" sz="2800" b="1" dirty="0" err="1">
                <a:latin typeface="Pretendard Regular" panose="020B0600000101010101" charset="-127"/>
                <a:ea typeface="Pretendard Regular" panose="020B0600000101010101" charset="-127"/>
              </a:rPr>
              <a:t>백엔드</a:t>
            </a:r>
            <a:r>
              <a:rPr lang="ko-KR" altLang="en-US" sz="2800" b="1" dirty="0">
                <a:latin typeface="Pretendard Regular" panose="020B0600000101010101" charset="-127"/>
                <a:ea typeface="Pretendard Regular" panose="020B0600000101010101" charset="-127"/>
              </a:rPr>
              <a:t> 고급 기능 제한 </a:t>
            </a:r>
            <a:endParaRPr lang="en-US" altLang="ko-KR" sz="2800" b="1" dirty="0">
              <a:latin typeface="Pretendard Regular" panose="020B0600000101010101" charset="-127"/>
              <a:ea typeface="Pretendard Regular" panose="020B0600000101010101" charset="-127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ko-KR" sz="2800" b="1" dirty="0"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altLang="en-US" sz="2800" b="1" dirty="0">
                <a:latin typeface="Pretendard Regular" panose="020B0600000101010101" charset="-127"/>
                <a:ea typeface="Pretendard Regular" panose="020B0600000101010101" charset="-127"/>
              </a:rPr>
              <a:t>대규모 프로젝트의 구조화와 확장에 한계</a:t>
            </a:r>
            <a:endParaRPr lang="en-US" altLang="ko-KR" sz="2800" b="1" dirty="0"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24" name="TextBox 4">
            <a:extLst>
              <a:ext uri="{FF2B5EF4-FFF2-40B4-BE49-F238E27FC236}">
                <a16:creationId xmlns:a16="http://schemas.microsoft.com/office/drawing/2014/main" id="{92450074-B680-40D6-9655-DE5F078A2294}"/>
              </a:ext>
            </a:extLst>
          </p:cNvPr>
          <p:cNvSpPr txBox="1"/>
          <p:nvPr/>
        </p:nvSpPr>
        <p:spPr>
          <a:xfrm>
            <a:off x="838200" y="1993900"/>
            <a:ext cx="14338300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en-US" altLang="ko-KR" sz="3600" dirty="0">
                <a:solidFill>
                  <a:srgbClr val="0063BA"/>
                </a:solidFill>
                <a:ea typeface="Pretendard SemiBold"/>
              </a:rPr>
              <a:t>NEXT.JS</a:t>
            </a:r>
            <a:endParaRPr lang="ko-KR" sz="3600" b="0" i="0" u="none" strike="noStrike" dirty="0">
              <a:solidFill>
                <a:srgbClr val="0063BA"/>
              </a:solidFill>
              <a:ea typeface="Pretendard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23059949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1206500"/>
            <a:ext cx="143002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7800" y="8978900"/>
            <a:ext cx="14300200" cy="127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698500" y="1244600"/>
            <a:ext cx="7340600" cy="749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4200" b="0" i="0" u="none" strike="noStrike">
                <a:solidFill>
                  <a:srgbClr val="0063BA"/>
                </a:solidFill>
                <a:ea typeface="Pretendard Bold"/>
              </a:rPr>
              <a:t>메인</a:t>
            </a:r>
            <a:r>
              <a:rPr lang="en-US" sz="4200" b="0" i="0" u="none" strike="noStrike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4200" b="0" i="0" u="none" strike="noStrike">
                <a:solidFill>
                  <a:srgbClr val="0063BA"/>
                </a:solidFill>
                <a:ea typeface="Pretendard Bold"/>
              </a:rPr>
              <a:t>인터페이스</a:t>
            </a:r>
            <a:r>
              <a:rPr lang="en-US" sz="4200" b="0" i="0" u="none" strike="noStrike">
                <a:solidFill>
                  <a:srgbClr val="0063BA"/>
                </a:solidFill>
                <a:latin typeface="Pretendard Bold"/>
              </a:rPr>
              <a:t>(</a:t>
            </a:r>
            <a:r>
              <a:rPr lang="ko-KR" sz="4200" b="0" i="0" u="none" strike="noStrike">
                <a:solidFill>
                  <a:srgbClr val="0063BA"/>
                </a:solidFill>
                <a:ea typeface="Pretendard Bold"/>
              </a:rPr>
              <a:t>프로토타입</a:t>
            </a:r>
            <a:r>
              <a:rPr lang="en-US" sz="4200" b="0" i="0" u="none" strike="noStrike">
                <a:solidFill>
                  <a:srgbClr val="0063BA"/>
                </a:solidFill>
                <a:latin typeface="Pretendard Bold"/>
              </a:rPr>
              <a:t>)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C63BFDC-3A7E-5D75-EB54-68F278543E1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1993900"/>
            <a:ext cx="15135766" cy="762114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AA6217-1C4D-4B4F-60DD-899DC34777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62524F3F-CB88-4D74-7F19-C4D8289BDD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75D16FF5-A54A-0E67-E8C5-4B66869978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C0E5FC41-6D92-5FDD-62F9-2B3C8357BD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1206500"/>
            <a:ext cx="14300200" cy="127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4F8473E1-A60F-1B43-D060-AD2F2B865A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7800" y="8978900"/>
            <a:ext cx="14300200" cy="12700"/>
          </a:xfrm>
          <a:prstGeom prst="rect">
            <a:avLst/>
          </a:prstGeom>
        </p:spPr>
      </p:pic>
      <p:sp>
        <p:nvSpPr>
          <p:cNvPr id="7" name="TextBox 7">
            <a:extLst>
              <a:ext uri="{FF2B5EF4-FFF2-40B4-BE49-F238E27FC236}">
                <a16:creationId xmlns:a16="http://schemas.microsoft.com/office/drawing/2014/main" id="{4076D71F-6467-791E-2440-8C7F22097A9A}"/>
              </a:ext>
            </a:extLst>
          </p:cNvPr>
          <p:cNvSpPr txBox="1"/>
          <p:nvPr/>
        </p:nvSpPr>
        <p:spPr>
          <a:xfrm>
            <a:off x="698500" y="1244600"/>
            <a:ext cx="5994400" cy="749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4200" b="0" i="0" u="none" strike="noStrike">
                <a:solidFill>
                  <a:srgbClr val="0063BA"/>
                </a:solidFill>
                <a:ea typeface="Pretendard Bold"/>
              </a:rPr>
              <a:t>유스케이프</a:t>
            </a:r>
            <a:r>
              <a:rPr lang="en-US" sz="4200" b="0" i="0" u="none" strike="noStrike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4200" b="0" i="0" u="none" strike="noStrike">
                <a:solidFill>
                  <a:srgbClr val="0063BA"/>
                </a:solidFill>
                <a:ea typeface="Pretendard Bold"/>
              </a:rPr>
              <a:t>다이어그램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570B492-0D71-E0C5-C4DC-DD95FB1AE5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400" y="2020957"/>
            <a:ext cx="11811000" cy="8005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5049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>
            <a:extLst>
              <a:ext uri="{FF2B5EF4-FFF2-40B4-BE49-F238E27FC236}">
                <a16:creationId xmlns:a16="http://schemas.microsoft.com/office/drawing/2014/main" id="{E6B84A84-4AB1-FEC6-0358-9506907D9FD4}"/>
              </a:ext>
            </a:extLst>
          </p:cNvPr>
          <p:cNvSpPr txBox="1"/>
          <p:nvPr/>
        </p:nvSpPr>
        <p:spPr>
          <a:xfrm>
            <a:off x="698500" y="1244600"/>
            <a:ext cx="7340600" cy="749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4200" b="0" i="0" u="none" strike="noStrike" dirty="0">
                <a:solidFill>
                  <a:srgbClr val="0063BA"/>
                </a:solidFill>
                <a:ea typeface="Pretendard Bold"/>
              </a:rPr>
              <a:t>아키텍처 설계</a:t>
            </a:r>
            <a:endParaRPr lang="en-US" sz="4200" b="0" i="0" u="none" strike="noStrike" dirty="0">
              <a:solidFill>
                <a:srgbClr val="0063BA"/>
              </a:solidFill>
              <a:latin typeface="Pretendard Bold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7E02A99-37A4-1BDA-D219-E0A762F913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1700" y="1995557"/>
            <a:ext cx="13944600" cy="7637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8553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4700" y="1206500"/>
            <a:ext cx="143002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87800" y="8978900"/>
            <a:ext cx="14300200" cy="127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698500" y="1244600"/>
            <a:ext cx="7340600" cy="749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4200" b="0" i="0" u="none" strike="noStrike" dirty="0">
                <a:solidFill>
                  <a:srgbClr val="0063BA"/>
                </a:solidFill>
                <a:ea typeface="Pretendard Bold"/>
              </a:rPr>
              <a:t>클래스 설계</a:t>
            </a:r>
            <a:endParaRPr lang="en-US" sz="4200" b="0" i="0" u="none" strike="noStrike" dirty="0">
              <a:solidFill>
                <a:srgbClr val="0063BA"/>
              </a:solidFill>
              <a:latin typeface="Pretendard Bold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F1F4028-2254-C8E4-CCCA-BB28AE0A650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1985617"/>
            <a:ext cx="10566400" cy="7242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6982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599</TotalTime>
  <Words>543</Words>
  <Application>Microsoft Office PowerPoint</Application>
  <PresentationFormat>사용자 지정</PresentationFormat>
  <Paragraphs>113</Paragraphs>
  <Slides>19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9" baseType="lpstr">
      <vt:lpstr>Noto Sans KR</vt:lpstr>
      <vt:lpstr>Noto Sans KR SemiBold</vt:lpstr>
      <vt:lpstr>Pretendard SemiBold</vt:lpstr>
      <vt:lpstr>맑은 고딕</vt:lpstr>
      <vt:lpstr>Pretendard Regular</vt:lpstr>
      <vt:lpstr>Pretendard Medium</vt:lpstr>
      <vt:lpstr>Arial</vt:lpstr>
      <vt:lpstr>Pretendard Bold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A</cp:lastModifiedBy>
  <cp:revision>36</cp:revision>
  <dcterms:created xsi:type="dcterms:W3CDTF">2006-08-16T00:00:00Z</dcterms:created>
  <dcterms:modified xsi:type="dcterms:W3CDTF">2025-10-11T01:06:54Z</dcterms:modified>
</cp:coreProperties>
</file>